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y="5143500" cx="9144000"/>
  <p:notesSz cx="6858000" cy="9144000"/>
  <p:embeddedFontLst>
    <p:embeddedFont>
      <p:font typeface="Wix Madefor Display SemiBold"/>
      <p:regular r:id="rId116"/>
      <p:bold r:id="rId117"/>
    </p:embeddedFont>
    <p:embeddedFont>
      <p:font typeface="Raleway"/>
      <p:regular r:id="rId118"/>
      <p:bold r:id="rId119"/>
      <p:italic r:id="rId120"/>
      <p:boldItalic r:id="rId121"/>
    </p:embeddedFont>
    <p:embeddedFont>
      <p:font typeface="Wix Madefor Display"/>
      <p:regular r:id="rId122"/>
      <p:bold r:id="rId123"/>
    </p:embeddedFont>
    <p:embeddedFont>
      <p:font typeface="Roboto Mono"/>
      <p:regular r:id="rId124"/>
      <p:bold r:id="rId125"/>
      <p:italic r:id="rId126"/>
      <p:boldItalic r:id="rId127"/>
    </p:embeddedFont>
    <p:embeddedFont>
      <p:font typeface="JetBrains Mono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JetBrainsMono-bold.fntdata"/><Relationship Id="rId128" Type="http://schemas.openxmlformats.org/officeDocument/2006/relationships/font" Target="fonts/JetBrainsMono-regular.fntdata"/><Relationship Id="rId127" Type="http://schemas.openxmlformats.org/officeDocument/2006/relationships/font" Target="fonts/RobotoMono-boldItalic.fntdata"/><Relationship Id="rId126" Type="http://schemas.openxmlformats.org/officeDocument/2006/relationships/font" Target="fonts/RobotoMono-italic.fntdata"/><Relationship Id="rId26" Type="http://schemas.openxmlformats.org/officeDocument/2006/relationships/slide" Target="slides/slide20.xml"/><Relationship Id="rId121" Type="http://schemas.openxmlformats.org/officeDocument/2006/relationships/font" Target="fonts/Raleway-boldItalic.fntdata"/><Relationship Id="rId25" Type="http://schemas.openxmlformats.org/officeDocument/2006/relationships/slide" Target="slides/slide19.xml"/><Relationship Id="rId120" Type="http://schemas.openxmlformats.org/officeDocument/2006/relationships/font" Target="fonts/Raleway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RobotoMono-bold.fntdata"/><Relationship Id="rId29" Type="http://schemas.openxmlformats.org/officeDocument/2006/relationships/slide" Target="slides/slide23.xml"/><Relationship Id="rId124" Type="http://schemas.openxmlformats.org/officeDocument/2006/relationships/font" Target="fonts/RobotoMono-regular.fntdata"/><Relationship Id="rId123" Type="http://schemas.openxmlformats.org/officeDocument/2006/relationships/font" Target="fonts/WixMadeforDisplay-bold.fntdata"/><Relationship Id="rId122" Type="http://schemas.openxmlformats.org/officeDocument/2006/relationships/font" Target="fonts/WixMadeforDisplay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aleway-regular.fntdata"/><Relationship Id="rId117" Type="http://schemas.openxmlformats.org/officeDocument/2006/relationships/font" Target="fonts/WixMadeforDisplaySemiBold-bold.fntdata"/><Relationship Id="rId116" Type="http://schemas.openxmlformats.org/officeDocument/2006/relationships/font" Target="fonts/WixMadeforDisplaySemiBold-regular.fntdata"/><Relationship Id="rId115" Type="http://schemas.openxmlformats.org/officeDocument/2006/relationships/slide" Target="slides/slide109.xml"/><Relationship Id="rId119" Type="http://schemas.openxmlformats.org/officeDocument/2006/relationships/font" Target="fonts/Raleway-bold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schemas.openxmlformats.org/officeDocument/2006/relationships/font" Target="fonts/JetBrainsMono-boldItalic.fntdata"/><Relationship Id="rId130" Type="http://schemas.openxmlformats.org/officeDocument/2006/relationships/font" Target="fonts/JetBrainsMon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ae1a6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ae1a6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65fad663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65fad663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8444be7562_1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8444be7562_1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8444be7562_1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8444be7562_1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8444be7562_1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8444be7562_1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8444be7562_1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38444be7562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8444be7562_1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38444be7562_1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38444be7562_1_1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38444be7562_1_1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8444be7562_1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8444be7562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8444be7562_1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8444be7562_1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665fad663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665fad663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38038583c2b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38038583c2b_0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65fad663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65fad663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65fad663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65fad663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65fad663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65fad663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65fad663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65fad663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65fad663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665fad663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65fad663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665fad663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65fad663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65fad663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65fad6632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65fad6632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65fad663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65fad663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1ae1a6c5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41ae1a6c58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65fad6632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65fad6632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65fad6632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65fad6632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65fad6632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65fad6632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444be7562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444be7562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444be7562_1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444be7562_1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8444be7562_1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8444be7562_1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8444be7562_1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8444be7562_1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8444be7562_1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8444be7562_1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8444be7562_1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8444be7562_1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8444be7562_1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8444be7562_1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3173463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531734634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8444be7562_1_2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8444be7562_1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444be7562_1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444be7562_1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65fad6632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65fad6632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665fad663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665fad663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65fad663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665fad663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65fad6632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65fad6632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665fad6632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665fad6632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65fad6632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665fad6632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65fad6632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65fad6632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65fad6632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665fad6632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3173463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3173463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65fad6632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665fad6632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665fad663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665fad663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665fad6632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665fad6632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665fad6632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665fad6632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8444be75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8444be75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444be756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444be756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65fad6632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665fad6632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8444be75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8444be75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8444be75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8444be75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8444be7562_1_2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8444be7562_1_2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73830b1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73830b1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8444be756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8444be75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65fad6632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665fad6632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8444be7562_1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8444be7562_1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8444be7562_1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8444be7562_1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444be7562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8444be7562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665fad663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665fad663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8444be7562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8444be7562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8444be7562_1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8444be7562_1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8444be7562_1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8444be7562_1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8444be7562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8444be7562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65fad663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65fad663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8444be7562_1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8444be7562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8444be7562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8444be7562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8444be7562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8444be7562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8444be7562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8444be7562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8444be7562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8444be7562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8444be7562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8444be7562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8444be7562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8444be7562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8444be7562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8444be7562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8444be7562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8444be7562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8444be7562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8444be7562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65fad66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65fad66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8444be7562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8444be7562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8444be7562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8444be7562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8444be7562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8444be7562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8444be7562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8444be7562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8444be75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8444be75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444be7562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444be7562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8444be7562_1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8444be7562_1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665fad663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665fad663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665fad6632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665fad6632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8444be7562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8444be7562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65fad663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65fad663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8444be7562_1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8444be7562_1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8444be7562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8444be7562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665fad6632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665fad6632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8444be7562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8444be7562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8444be7562_1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8444be7562_1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8444be7562_1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8444be7562_1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8444be7562_1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8444be7562_1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8444be7562_1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8444be7562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8444be7562_1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8444be7562_1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8444be7562_1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8444be7562_1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65fad66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65fad66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8444be7562_1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38444be7562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8444be7562_1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8444be7562_1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8444be7562_1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8444be7562_1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8444be7562_1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8444be7562_1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8444be7562_1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38444be7562_1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8444be7562_1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8444be7562_1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8444be7562_1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8444be7562_1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8444be7562_1_1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8444be7562_1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8444be7562_1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38444be7562_1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8444be7562_1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8444be7562_1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 берётся минимальная частота (например 300 Гц) и максимальная частота (например, 4000 Гц)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имеет смысла брать верхнюю границу выше, чем Sample rate /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4">
  <p:cSld name="Content 0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4@2x-100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0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830279" y="1315922"/>
            <a:ext cx="5571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497981" y="1020803"/>
            <a:ext cx="26130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Char char="•"/>
              <a:defRPr sz="1500">
                <a:solidFill>
                  <a:srgbClr val="EDEC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400"/>
              <a:buChar char="•"/>
              <a:defRPr sz="1400">
                <a:solidFill>
                  <a:srgbClr val="EDECED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200"/>
              <a:buChar char="•"/>
              <a:defRPr sz="1200">
                <a:solidFill>
                  <a:srgbClr val="EDECED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100"/>
              <a:buChar char="•"/>
              <a:defRPr sz="1100">
                <a:solidFill>
                  <a:srgbClr val="EDECED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900"/>
              <a:buChar char="•"/>
              <a:defRPr sz="900">
                <a:solidFill>
                  <a:srgbClr val="EDECE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497981" y="3548399"/>
            <a:ext cx="27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800"/>
              <a:buNone/>
              <a:defRPr b="1" sz="18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497981" y="4237640"/>
            <a:ext cx="2700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  <a:defRPr sz="1100">
                <a:solidFill>
                  <a:srgbClr val="EDEC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0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791867" y="1353379"/>
            <a:ext cx="40314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3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 Slide 0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81" y="0"/>
            <a:ext cx="91463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79" y="1662358"/>
            <a:ext cx="4051144" cy="181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353" y="1265901"/>
            <a:ext cx="3060800" cy="26664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 Slide 0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5" y="0"/>
            <a:ext cx="914214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24" y="1442689"/>
            <a:ext cx="3508031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1055287" y="330506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3">
  <p:cSld name="Title Slide 0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7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65" y="1784275"/>
            <a:ext cx="3508031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0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791867" y="1353379"/>
            <a:ext cx="40314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4">
  <p:cSld name="Content 0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4@2x-100" id="92" name="Google Shape;9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09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3830279" y="1315922"/>
            <a:ext cx="5571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97981" y="1020803"/>
            <a:ext cx="26130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Char char="•"/>
              <a:defRPr sz="1500">
                <a:solidFill>
                  <a:srgbClr val="EDEC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400"/>
              <a:buChar char="•"/>
              <a:defRPr sz="1400">
                <a:solidFill>
                  <a:srgbClr val="EDECED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200"/>
              <a:buChar char="•"/>
              <a:defRPr sz="1200">
                <a:solidFill>
                  <a:srgbClr val="EDECED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100"/>
              <a:buChar char="•"/>
              <a:defRPr sz="1100">
                <a:solidFill>
                  <a:srgbClr val="EDECED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900"/>
              <a:buChar char="•"/>
              <a:defRPr sz="900">
                <a:solidFill>
                  <a:srgbClr val="EDECE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4" type="body"/>
          </p:nvPr>
        </p:nvSpPr>
        <p:spPr>
          <a:xfrm>
            <a:off x="497981" y="3548399"/>
            <a:ext cx="27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800"/>
              <a:buNone/>
              <a:defRPr b="1" sz="18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5" type="body"/>
          </p:nvPr>
        </p:nvSpPr>
        <p:spPr>
          <a:xfrm>
            <a:off x="497981" y="4237640"/>
            <a:ext cx="2700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  <a:defRPr sz="1100">
                <a:solidFill>
                  <a:srgbClr val="EDEC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6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4287194" y="4426895"/>
            <a:ext cx="2930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4281684" y="1303741"/>
            <a:ext cx="45810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3" type="body"/>
          </p:nvPr>
        </p:nvSpPr>
        <p:spPr>
          <a:xfrm>
            <a:off x="469900" y="1303741"/>
            <a:ext cx="37041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4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нейроны"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0119" y="4080986"/>
            <a:ext cx="1737837" cy="188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2">
  <p:cSld name="Content 0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787015" y="4426744"/>
            <a:ext cx="2264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69899" y="1303741"/>
            <a:ext cx="45810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3" type="body"/>
          </p:nvPr>
        </p:nvSpPr>
        <p:spPr>
          <a:xfrm>
            <a:off x="5158647" y="1303741"/>
            <a:ext cx="37041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4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нейроны"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0119" y="4080986"/>
            <a:ext cx="1737837" cy="188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3">
  <p:cSld name="Content 0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703234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body"/>
          </p:nvPr>
        </p:nvSpPr>
        <p:spPr>
          <a:xfrm>
            <a:off x="378515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3" type="body"/>
          </p:nvPr>
        </p:nvSpPr>
        <p:spPr>
          <a:xfrm>
            <a:off x="4703234" y="4541194"/>
            <a:ext cx="3239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4" type="body"/>
          </p:nvPr>
        </p:nvSpPr>
        <p:spPr>
          <a:xfrm>
            <a:off x="378515" y="4541194"/>
            <a:ext cx="3239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5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нейроны" id="125" name="Google Shape;1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96804" y="3552825"/>
            <a:ext cx="1737837" cy="188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1">
  <p:cSld name="Subtitle 0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0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964453" y="290993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964453" y="1370422"/>
            <a:ext cx="6534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3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3">
  <p:cSld name="Subtitle 0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@2x-100"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" y="0"/>
            <a:ext cx="913971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769159" y="4027657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25"/>
          <p:cNvSpPr txBox="1"/>
          <p:nvPr>
            <p:ph idx="2" type="body"/>
          </p:nvPr>
        </p:nvSpPr>
        <p:spPr>
          <a:xfrm>
            <a:off x="769159" y="1647467"/>
            <a:ext cx="45675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3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Wix Madefor Display"/>
              <a:buNone/>
              <a:defRPr b="0" i="0" sz="3300" u="none" cap="none" strike="noStrike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9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10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77.png"/><Relationship Id="rId5" Type="http://schemas.openxmlformats.org/officeDocument/2006/relationships/image" Target="../media/image37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Relationship Id="rId8" Type="http://schemas.openxmlformats.org/officeDocument/2006/relationships/image" Target="../media/image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enjRDBtvMfiBVTW82FyiZTtqu3uUlPzH/view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lmx2TTcnD11OE6CT1RaatX69OqcjB0tS/view" TargetMode="External"/><Relationship Id="rId6" Type="http://schemas.openxmlformats.org/officeDocument/2006/relationships/hyperlink" Target="http://drive.google.com/file/d/11JDB_8N0w3z58a-rqFoRzprX6Z-vGcYf/view" TargetMode="External"/><Relationship Id="rId7" Type="http://schemas.openxmlformats.org/officeDocument/2006/relationships/hyperlink" Target="http://drive.google.com/file/d/1xSwxp94rPmzhE78PMzS-j8HSPPknm3p1/view" TargetMode="External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hyperlink" Target="https://pudding.cool/2018/02/waveform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hyperlink" Target="https://upload.wikimedia.org/wikipedia/commons/5/50/Fourier_transform_time_and_frequency_domains.gi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jpg"/><Relationship Id="rId4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hyperlink" Target="https://upload.wikimedia.org/wikipedia/commons/5/50/Fourier_transform_time_and_frequency_domains.gif" TargetMode="External"/><Relationship Id="rId9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s://upload.wikimedia.org/wikipedia/commons/5/50/Fourier_transform_time_and_frequency_domains.gif" TargetMode="External"/><Relationship Id="rId6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5" Type="http://schemas.openxmlformats.org/officeDocument/2006/relationships/hyperlink" Target="https://upload.wikimedia.org/wikipedia/commons/5/50/Fourier_transform_time_and_frequency_domains.gi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hyperlink" Target="https://upload.wikimedia.org/wikipedia/commons/5/50/Fourier_transform_time_and_frequency_domains.gif" TargetMode="External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hyperlink" Target="https://upload.wikimedia.org/wikipedia/commons/5/50/Fourier_transform_time_and_frequency_domains.gif" TargetMode="External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hyperlink" Target="https://www1.spms.ntu.edu.sg/~ydchong/teaching/10_fourier_transform.pdf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hyperlink" Target="https://www1.spms.ntu.edu.sg/~ydchong/teaching/10_fourier_transform.pdf" TargetMode="External"/><Relationship Id="rId5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81.png"/><Relationship Id="rId7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Relationship Id="rId4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91.png"/><Relationship Id="rId5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Relationship Id="rId4" Type="http://schemas.openxmlformats.org/officeDocument/2006/relationships/image" Target="../media/image91.png"/><Relationship Id="rId5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png"/><Relationship Id="rId4" Type="http://schemas.openxmlformats.org/officeDocument/2006/relationships/image" Target="../media/image77.png"/><Relationship Id="rId5" Type="http://schemas.openxmlformats.org/officeDocument/2006/relationships/image" Target="../media/image94.png"/><Relationship Id="rId6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Relationship Id="rId4" Type="http://schemas.openxmlformats.org/officeDocument/2006/relationships/image" Target="../media/image98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8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Relationship Id="rId4" Type="http://schemas.openxmlformats.org/officeDocument/2006/relationships/image" Target="../media/image9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Relationship Id="rId5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://drive.google.com/file/d/1enjRDBtvMfiBVTW82FyiZTtqu3uUlPzH/view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://drive.google.com/file/d/1lmx2TTcnD11OE6CT1RaatX69OqcjB0tS/view" TargetMode="External"/><Relationship Id="rId7" Type="http://schemas.openxmlformats.org/officeDocument/2006/relationships/hyperlink" Target="http://drive.google.com/file/d/11JDB_8N0w3z58a-rqFoRzprX6Z-vGcYf/view" TargetMode="External"/><Relationship Id="rId8" Type="http://schemas.openxmlformats.org/officeDocument/2006/relationships/hyperlink" Target="http://drive.google.com/file/d/1xSwxp94rPmzhE78PMzS-j8HSPPknm3p1/view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Relationship Id="rId7" Type="http://schemas.openxmlformats.org/officeDocument/2006/relationships/image" Target="../media/image10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Relationship Id="rId7" Type="http://schemas.openxmlformats.org/officeDocument/2006/relationships/image" Target="../media/image10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Relationship Id="rId7" Type="http://schemas.openxmlformats.org/officeDocument/2006/relationships/image" Target="../media/image10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Relationship Id="rId7" Type="http://schemas.openxmlformats.org/officeDocument/2006/relationships/image" Target="../media/image9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Relationship Id="rId7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Relationship Id="rId7" Type="http://schemas.openxmlformats.org/officeDocument/2006/relationships/image" Target="../media/image10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Relationship Id="rId8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Relationship Id="rId8" Type="http://schemas.openxmlformats.org/officeDocument/2006/relationships/image" Target="../media/image11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4481850" y="152700"/>
            <a:ext cx="24060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Phase Sensitivity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73932"/>
          <a:stretch/>
        </p:blipFill>
        <p:spPr>
          <a:xfrm>
            <a:off x="257350" y="2571750"/>
            <a:ext cx="8138074" cy="169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5"/>
          <p:cNvSpPr txBox="1"/>
          <p:nvPr/>
        </p:nvSpPr>
        <p:spPr>
          <a:xfrm>
            <a:off x="0" y="152700"/>
            <a:ext cx="2308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Why s</a:t>
            </a:r>
            <a:r>
              <a:rPr b="1" lang="ru" sz="1700">
                <a:solidFill>
                  <a:schemeClr val="dk1"/>
                </a:solidFill>
              </a:rPr>
              <a:t>pectrograms?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25010" l="0" r="0" t="49957"/>
          <a:stretch/>
        </p:blipFill>
        <p:spPr>
          <a:xfrm>
            <a:off x="257349" y="885412"/>
            <a:ext cx="7951450" cy="15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308275" y="4453250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Spectrograms are the same!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25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672" name="Google Shape;1672;p125"/>
          <p:cNvSpPr txBox="1"/>
          <p:nvPr/>
        </p:nvSpPr>
        <p:spPr>
          <a:xfrm>
            <a:off x="2096759" y="1140050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673" name="Google Shape;1673;p125"/>
          <p:cNvSpPr/>
          <p:nvPr/>
        </p:nvSpPr>
        <p:spPr>
          <a:xfrm>
            <a:off x="1375090" y="22544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4" name="Google Shape;1674;p125"/>
          <p:cNvSpPr/>
          <p:nvPr/>
        </p:nvSpPr>
        <p:spPr>
          <a:xfrm>
            <a:off x="1759410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5" name="Google Shape;1675;p125"/>
          <p:cNvSpPr/>
          <p:nvPr/>
        </p:nvSpPr>
        <p:spPr>
          <a:xfrm>
            <a:off x="2192071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6" name="Google Shape;1676;p125"/>
          <p:cNvSpPr/>
          <p:nvPr/>
        </p:nvSpPr>
        <p:spPr>
          <a:xfrm>
            <a:off x="3476986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7" name="Google Shape;1677;p125"/>
          <p:cNvSpPr/>
          <p:nvPr/>
        </p:nvSpPr>
        <p:spPr>
          <a:xfrm>
            <a:off x="2620809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8" name="Google Shape;1678;p125"/>
          <p:cNvSpPr/>
          <p:nvPr/>
        </p:nvSpPr>
        <p:spPr>
          <a:xfrm>
            <a:off x="3043010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9" name="Google Shape;1679;p125"/>
          <p:cNvSpPr/>
          <p:nvPr/>
        </p:nvSpPr>
        <p:spPr>
          <a:xfrm>
            <a:off x="1375090" y="2578409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0" name="Google Shape;1680;p125"/>
          <p:cNvSpPr/>
          <p:nvPr/>
        </p:nvSpPr>
        <p:spPr>
          <a:xfrm>
            <a:off x="1759410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1" name="Google Shape;1681;p125"/>
          <p:cNvSpPr/>
          <p:nvPr/>
        </p:nvSpPr>
        <p:spPr>
          <a:xfrm>
            <a:off x="2192071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2" name="Google Shape;1682;p125"/>
          <p:cNvSpPr/>
          <p:nvPr/>
        </p:nvSpPr>
        <p:spPr>
          <a:xfrm>
            <a:off x="3476986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3" name="Google Shape;1683;p125"/>
          <p:cNvSpPr/>
          <p:nvPr/>
        </p:nvSpPr>
        <p:spPr>
          <a:xfrm>
            <a:off x="2620809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4" name="Google Shape;1684;p125"/>
          <p:cNvSpPr/>
          <p:nvPr/>
        </p:nvSpPr>
        <p:spPr>
          <a:xfrm>
            <a:off x="3043010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5" name="Google Shape;168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0" y="2435658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6" name="Google Shape;168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18" y="165792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7" name="Google Shape;1687;p125"/>
          <p:cNvSpPr/>
          <p:nvPr/>
        </p:nvSpPr>
        <p:spPr>
          <a:xfrm>
            <a:off x="1299322" y="2248161"/>
            <a:ext cx="28800" cy="6543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688" name="Google Shape;1688;p125"/>
          <p:cNvSpPr/>
          <p:nvPr/>
        </p:nvSpPr>
        <p:spPr>
          <a:xfrm rot="5400000">
            <a:off x="2626950" y="888144"/>
            <a:ext cx="34800" cy="25386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689" name="Google Shape;1689;p125"/>
          <p:cNvSpPr/>
          <p:nvPr/>
        </p:nvSpPr>
        <p:spPr>
          <a:xfrm>
            <a:off x="5516150" y="1714525"/>
            <a:ext cx="21972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25"/>
          <p:cNvSpPr txBox="1"/>
          <p:nvPr/>
        </p:nvSpPr>
        <p:spPr>
          <a:xfrm>
            <a:off x="5647775" y="48985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1" name="Google Shape;1691;p125"/>
          <p:cNvSpPr/>
          <p:nvPr/>
        </p:nvSpPr>
        <p:spPr>
          <a:xfrm rot="5400000">
            <a:off x="6600050" y="393049"/>
            <a:ext cx="29400" cy="23409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692" name="Google Shape;1692;p125"/>
          <p:cNvSpPr txBox="1"/>
          <p:nvPr/>
        </p:nvSpPr>
        <p:spPr>
          <a:xfrm>
            <a:off x="5847500" y="1073650"/>
            <a:ext cx="1534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time frames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93" name="Google Shape;1693;p125"/>
          <p:cNvSpPr/>
          <p:nvPr/>
        </p:nvSpPr>
        <p:spPr>
          <a:xfrm>
            <a:off x="5286127" y="1714528"/>
            <a:ext cx="28800" cy="19665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26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699" name="Google Shape;1699;p126"/>
          <p:cNvSpPr txBox="1"/>
          <p:nvPr/>
        </p:nvSpPr>
        <p:spPr>
          <a:xfrm>
            <a:off x="2096759" y="1140050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700" name="Google Shape;1700;p126"/>
          <p:cNvSpPr/>
          <p:nvPr/>
        </p:nvSpPr>
        <p:spPr>
          <a:xfrm>
            <a:off x="1375090" y="22544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1" name="Google Shape;1701;p126"/>
          <p:cNvSpPr/>
          <p:nvPr/>
        </p:nvSpPr>
        <p:spPr>
          <a:xfrm>
            <a:off x="1759410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2" name="Google Shape;1702;p126"/>
          <p:cNvSpPr/>
          <p:nvPr/>
        </p:nvSpPr>
        <p:spPr>
          <a:xfrm>
            <a:off x="2192071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3" name="Google Shape;1703;p126"/>
          <p:cNvSpPr/>
          <p:nvPr/>
        </p:nvSpPr>
        <p:spPr>
          <a:xfrm>
            <a:off x="3476986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4" name="Google Shape;1704;p126"/>
          <p:cNvSpPr/>
          <p:nvPr/>
        </p:nvSpPr>
        <p:spPr>
          <a:xfrm>
            <a:off x="2620809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5" name="Google Shape;1705;p126"/>
          <p:cNvSpPr/>
          <p:nvPr/>
        </p:nvSpPr>
        <p:spPr>
          <a:xfrm>
            <a:off x="3043010" y="22544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6" name="Google Shape;1706;p126"/>
          <p:cNvSpPr/>
          <p:nvPr/>
        </p:nvSpPr>
        <p:spPr>
          <a:xfrm>
            <a:off x="1375090" y="2578409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7" name="Google Shape;1707;p126"/>
          <p:cNvSpPr/>
          <p:nvPr/>
        </p:nvSpPr>
        <p:spPr>
          <a:xfrm>
            <a:off x="1759410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8" name="Google Shape;1708;p126"/>
          <p:cNvSpPr/>
          <p:nvPr/>
        </p:nvSpPr>
        <p:spPr>
          <a:xfrm>
            <a:off x="2192071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9" name="Google Shape;1709;p126"/>
          <p:cNvSpPr/>
          <p:nvPr/>
        </p:nvSpPr>
        <p:spPr>
          <a:xfrm>
            <a:off x="3476986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0" name="Google Shape;1710;p126"/>
          <p:cNvSpPr/>
          <p:nvPr/>
        </p:nvSpPr>
        <p:spPr>
          <a:xfrm>
            <a:off x="2620809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1" name="Google Shape;1711;p126"/>
          <p:cNvSpPr/>
          <p:nvPr/>
        </p:nvSpPr>
        <p:spPr>
          <a:xfrm>
            <a:off x="3043010" y="2578409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2" name="Google Shape;171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0" y="2435658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3" name="Google Shape;171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18" y="165792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4" name="Google Shape;1714;p126"/>
          <p:cNvSpPr/>
          <p:nvPr/>
        </p:nvSpPr>
        <p:spPr>
          <a:xfrm>
            <a:off x="1299322" y="2248161"/>
            <a:ext cx="28800" cy="6543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15" name="Google Shape;1715;p126"/>
          <p:cNvSpPr/>
          <p:nvPr/>
        </p:nvSpPr>
        <p:spPr>
          <a:xfrm rot="5400000">
            <a:off x="2626950" y="888144"/>
            <a:ext cx="34800" cy="25386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16" name="Google Shape;1716;p126"/>
          <p:cNvSpPr/>
          <p:nvPr/>
        </p:nvSpPr>
        <p:spPr>
          <a:xfrm>
            <a:off x="5516150" y="1714525"/>
            <a:ext cx="21972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26"/>
          <p:cNvSpPr txBox="1"/>
          <p:nvPr/>
        </p:nvSpPr>
        <p:spPr>
          <a:xfrm>
            <a:off x="5647775" y="48985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8" name="Google Shape;1718;p126"/>
          <p:cNvSpPr/>
          <p:nvPr/>
        </p:nvSpPr>
        <p:spPr>
          <a:xfrm rot="5400000">
            <a:off x="6600050" y="393049"/>
            <a:ext cx="29400" cy="23409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19" name="Google Shape;1719;p126"/>
          <p:cNvSpPr txBox="1"/>
          <p:nvPr/>
        </p:nvSpPr>
        <p:spPr>
          <a:xfrm>
            <a:off x="5847500" y="1073650"/>
            <a:ext cx="1534500" cy="402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0" name="Google Shape;1720;p126"/>
          <p:cNvSpPr/>
          <p:nvPr/>
        </p:nvSpPr>
        <p:spPr>
          <a:xfrm>
            <a:off x="5286127" y="1714528"/>
            <a:ext cx="28800" cy="19665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pic>
        <p:nvPicPr>
          <p:cNvPr id="1721" name="Google Shape;172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77" y="4064225"/>
            <a:ext cx="3816586" cy="5403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7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27" name="Google Shape;1727;p127"/>
          <p:cNvSpPr txBox="1"/>
          <p:nvPr/>
        </p:nvSpPr>
        <p:spPr>
          <a:xfrm>
            <a:off x="2096759" y="1320145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728" name="Google Shape;1728;p127"/>
          <p:cNvSpPr/>
          <p:nvPr/>
        </p:nvSpPr>
        <p:spPr>
          <a:xfrm>
            <a:off x="1375090" y="2434497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9" name="Google Shape;1729;p127"/>
          <p:cNvSpPr/>
          <p:nvPr/>
        </p:nvSpPr>
        <p:spPr>
          <a:xfrm>
            <a:off x="1759410" y="24344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0" name="Google Shape;1730;p127"/>
          <p:cNvSpPr/>
          <p:nvPr/>
        </p:nvSpPr>
        <p:spPr>
          <a:xfrm>
            <a:off x="2192071" y="24344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1" name="Google Shape;1731;p127"/>
          <p:cNvSpPr/>
          <p:nvPr/>
        </p:nvSpPr>
        <p:spPr>
          <a:xfrm>
            <a:off x="3476986" y="24344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2" name="Google Shape;1732;p127"/>
          <p:cNvSpPr/>
          <p:nvPr/>
        </p:nvSpPr>
        <p:spPr>
          <a:xfrm>
            <a:off x="2620809" y="24344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3" name="Google Shape;1733;p127"/>
          <p:cNvSpPr/>
          <p:nvPr/>
        </p:nvSpPr>
        <p:spPr>
          <a:xfrm>
            <a:off x="3043010" y="24344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4" name="Google Shape;1734;p127"/>
          <p:cNvSpPr/>
          <p:nvPr/>
        </p:nvSpPr>
        <p:spPr>
          <a:xfrm>
            <a:off x="1375090" y="27585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5" name="Google Shape;1735;p127"/>
          <p:cNvSpPr/>
          <p:nvPr/>
        </p:nvSpPr>
        <p:spPr>
          <a:xfrm>
            <a:off x="1759410" y="27585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6" name="Google Shape;1736;p127"/>
          <p:cNvSpPr/>
          <p:nvPr/>
        </p:nvSpPr>
        <p:spPr>
          <a:xfrm>
            <a:off x="2192071" y="27585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7" name="Google Shape;1737;p127"/>
          <p:cNvSpPr/>
          <p:nvPr/>
        </p:nvSpPr>
        <p:spPr>
          <a:xfrm>
            <a:off x="3476986" y="27585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8" name="Google Shape;1738;p127"/>
          <p:cNvSpPr/>
          <p:nvPr/>
        </p:nvSpPr>
        <p:spPr>
          <a:xfrm>
            <a:off x="2620809" y="27585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9" name="Google Shape;1739;p127"/>
          <p:cNvSpPr/>
          <p:nvPr/>
        </p:nvSpPr>
        <p:spPr>
          <a:xfrm>
            <a:off x="3043010" y="27585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0" name="Google Shape;17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0" y="2615753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1" name="Google Shape;174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18" y="1838019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2" name="Google Shape;1742;p127"/>
          <p:cNvSpPr/>
          <p:nvPr/>
        </p:nvSpPr>
        <p:spPr>
          <a:xfrm>
            <a:off x="1299322" y="2428255"/>
            <a:ext cx="28800" cy="6543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43" name="Google Shape;1743;p127"/>
          <p:cNvSpPr/>
          <p:nvPr/>
        </p:nvSpPr>
        <p:spPr>
          <a:xfrm rot="5400000">
            <a:off x="2626950" y="1068239"/>
            <a:ext cx="34800" cy="25386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44" name="Google Shape;1744;p127"/>
          <p:cNvSpPr/>
          <p:nvPr/>
        </p:nvSpPr>
        <p:spPr>
          <a:xfrm>
            <a:off x="5516150" y="1714525"/>
            <a:ext cx="21972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27"/>
          <p:cNvSpPr txBox="1"/>
          <p:nvPr/>
        </p:nvSpPr>
        <p:spPr>
          <a:xfrm>
            <a:off x="5647775" y="48985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6" name="Google Shape;1746;p127"/>
          <p:cNvSpPr/>
          <p:nvPr/>
        </p:nvSpPr>
        <p:spPr>
          <a:xfrm rot="5400000">
            <a:off x="6600050" y="393049"/>
            <a:ext cx="29400" cy="23409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sp>
        <p:nvSpPr>
          <p:cNvPr id="1747" name="Google Shape;1747;p127"/>
          <p:cNvSpPr/>
          <p:nvPr/>
        </p:nvSpPr>
        <p:spPr>
          <a:xfrm>
            <a:off x="5286127" y="1714528"/>
            <a:ext cx="28800" cy="1966500"/>
          </a:xfrm>
          <a:prstGeom prst="leftBracket">
            <a:avLst>
              <a:gd fmla="val 8333" name="adj"/>
            </a:avLst>
          </a:prstGeom>
          <a:noFill/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6"/>
          </a:p>
        </p:txBody>
      </p:sp>
      <p:pic>
        <p:nvPicPr>
          <p:cNvPr id="1748" name="Google Shape;174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943" y="2539099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9" name="Google Shape;174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77" y="4064225"/>
            <a:ext cx="3816586" cy="5403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0" name="Google Shape;1750;p127"/>
          <p:cNvSpPr txBox="1"/>
          <p:nvPr/>
        </p:nvSpPr>
        <p:spPr>
          <a:xfrm>
            <a:off x="5847500" y="1073650"/>
            <a:ext cx="1534500" cy="402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1" name="Google Shape;1751;p127"/>
          <p:cNvSpPr txBox="1"/>
          <p:nvPr/>
        </p:nvSpPr>
        <p:spPr>
          <a:xfrm>
            <a:off x="4048525" y="2564550"/>
            <a:ext cx="2187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*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28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57" name="Google Shape;1757;p128"/>
          <p:cNvSpPr txBox="1"/>
          <p:nvPr/>
        </p:nvSpPr>
        <p:spPr>
          <a:xfrm>
            <a:off x="1124184" y="1967545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758" name="Google Shape;1758;p128"/>
          <p:cNvSpPr/>
          <p:nvPr/>
        </p:nvSpPr>
        <p:spPr>
          <a:xfrm>
            <a:off x="402565" y="2347097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9" name="Google Shape;1759;p128"/>
          <p:cNvSpPr/>
          <p:nvPr/>
        </p:nvSpPr>
        <p:spPr>
          <a:xfrm>
            <a:off x="7868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0" name="Google Shape;1760;p128"/>
          <p:cNvSpPr/>
          <p:nvPr/>
        </p:nvSpPr>
        <p:spPr>
          <a:xfrm>
            <a:off x="1219546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1" name="Google Shape;1761;p128"/>
          <p:cNvSpPr/>
          <p:nvPr/>
        </p:nvSpPr>
        <p:spPr>
          <a:xfrm>
            <a:off x="2504461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2" name="Google Shape;1762;p128"/>
          <p:cNvSpPr/>
          <p:nvPr/>
        </p:nvSpPr>
        <p:spPr>
          <a:xfrm>
            <a:off x="1648284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3" name="Google Shape;1763;p128"/>
          <p:cNvSpPr/>
          <p:nvPr/>
        </p:nvSpPr>
        <p:spPr>
          <a:xfrm>
            <a:off x="20704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4" name="Google Shape;1764;p128"/>
          <p:cNvSpPr/>
          <p:nvPr/>
        </p:nvSpPr>
        <p:spPr>
          <a:xfrm>
            <a:off x="402565" y="26711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5" name="Google Shape;1765;p128"/>
          <p:cNvSpPr/>
          <p:nvPr/>
        </p:nvSpPr>
        <p:spPr>
          <a:xfrm>
            <a:off x="7868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6" name="Google Shape;1766;p128"/>
          <p:cNvSpPr/>
          <p:nvPr/>
        </p:nvSpPr>
        <p:spPr>
          <a:xfrm>
            <a:off x="1219546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7" name="Google Shape;1767;p128"/>
          <p:cNvSpPr/>
          <p:nvPr/>
        </p:nvSpPr>
        <p:spPr>
          <a:xfrm>
            <a:off x="2504461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8" name="Google Shape;1768;p128"/>
          <p:cNvSpPr/>
          <p:nvPr/>
        </p:nvSpPr>
        <p:spPr>
          <a:xfrm>
            <a:off x="1648284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9" name="Google Shape;1769;p128"/>
          <p:cNvSpPr/>
          <p:nvPr/>
        </p:nvSpPr>
        <p:spPr>
          <a:xfrm>
            <a:off x="20704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0" name="Google Shape;177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3198303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1" name="Google Shape;177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68" y="315899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2" name="Google Shape;1772;p128"/>
          <p:cNvSpPr/>
          <p:nvPr/>
        </p:nvSpPr>
        <p:spPr>
          <a:xfrm>
            <a:off x="3360625" y="1635300"/>
            <a:ext cx="23241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8"/>
          <p:cNvSpPr txBox="1"/>
          <p:nvPr/>
        </p:nvSpPr>
        <p:spPr>
          <a:xfrm>
            <a:off x="3544375" y="113100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74" name="Google Shape;177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518" y="370612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5" name="Google Shape;1775;p128"/>
          <p:cNvSpPr txBox="1"/>
          <p:nvPr/>
        </p:nvSpPr>
        <p:spPr>
          <a:xfrm>
            <a:off x="4412375" y="3706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6" name="Google Shape;1776;p128"/>
          <p:cNvSpPr txBox="1"/>
          <p:nvPr/>
        </p:nvSpPr>
        <p:spPr>
          <a:xfrm>
            <a:off x="3076000" y="2477150"/>
            <a:ext cx="2187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*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7" name="Google Shape;1777;p128"/>
          <p:cNvSpPr txBox="1"/>
          <p:nvPr/>
        </p:nvSpPr>
        <p:spPr>
          <a:xfrm>
            <a:off x="1562475" y="3198300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8" name="Google Shape;1778;p128"/>
          <p:cNvSpPr txBox="1"/>
          <p:nvPr/>
        </p:nvSpPr>
        <p:spPr>
          <a:xfrm>
            <a:off x="4234625" y="3738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9" name="Google Shape;1779;p128"/>
          <p:cNvSpPr txBox="1"/>
          <p:nvPr/>
        </p:nvSpPr>
        <p:spPr>
          <a:xfrm>
            <a:off x="5684675" y="2477150"/>
            <a:ext cx="434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0" name="Google Shape;1780;p128"/>
          <p:cNvSpPr/>
          <p:nvPr/>
        </p:nvSpPr>
        <p:spPr>
          <a:xfrm>
            <a:off x="6403325" y="2352050"/>
            <a:ext cx="2535900" cy="6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1" name="Google Shape;178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900" y="3745428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2" name="Google Shape;1782;p128"/>
          <p:cNvSpPr txBox="1"/>
          <p:nvPr/>
        </p:nvSpPr>
        <p:spPr>
          <a:xfrm>
            <a:off x="7456475" y="3690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3" name="Google Shape;1783;p128"/>
          <p:cNvSpPr txBox="1"/>
          <p:nvPr/>
        </p:nvSpPr>
        <p:spPr>
          <a:xfrm>
            <a:off x="7278725" y="3722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4" name="Google Shape;1784;p128"/>
          <p:cNvSpPr txBox="1"/>
          <p:nvPr/>
        </p:nvSpPr>
        <p:spPr>
          <a:xfrm>
            <a:off x="6756425" y="1796675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88038"/>
                </a:solidFill>
              </a:rPr>
              <a:t>Mel-</a:t>
            </a:r>
            <a:r>
              <a:rPr lang="ru" sz="1600">
                <a:solidFill>
                  <a:srgbClr val="188038"/>
                </a:solidFill>
              </a:rPr>
              <a:t>Spectrogram</a:t>
            </a:r>
            <a:endParaRPr sz="160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29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90" name="Google Shape;1790;p129"/>
          <p:cNvSpPr txBox="1"/>
          <p:nvPr/>
        </p:nvSpPr>
        <p:spPr>
          <a:xfrm>
            <a:off x="1124184" y="1967545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791" name="Google Shape;1791;p129"/>
          <p:cNvSpPr/>
          <p:nvPr/>
        </p:nvSpPr>
        <p:spPr>
          <a:xfrm>
            <a:off x="402565" y="2347097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2" name="Google Shape;1792;p129"/>
          <p:cNvSpPr/>
          <p:nvPr/>
        </p:nvSpPr>
        <p:spPr>
          <a:xfrm>
            <a:off x="7868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3" name="Google Shape;1793;p129"/>
          <p:cNvSpPr/>
          <p:nvPr/>
        </p:nvSpPr>
        <p:spPr>
          <a:xfrm>
            <a:off x="1219546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4" name="Google Shape;1794;p129"/>
          <p:cNvSpPr/>
          <p:nvPr/>
        </p:nvSpPr>
        <p:spPr>
          <a:xfrm>
            <a:off x="2504461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5" name="Google Shape;1795;p129"/>
          <p:cNvSpPr/>
          <p:nvPr/>
        </p:nvSpPr>
        <p:spPr>
          <a:xfrm>
            <a:off x="1648284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6" name="Google Shape;1796;p129"/>
          <p:cNvSpPr/>
          <p:nvPr/>
        </p:nvSpPr>
        <p:spPr>
          <a:xfrm>
            <a:off x="20704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7" name="Google Shape;1797;p129"/>
          <p:cNvSpPr/>
          <p:nvPr/>
        </p:nvSpPr>
        <p:spPr>
          <a:xfrm>
            <a:off x="402565" y="26711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8" name="Google Shape;1798;p129"/>
          <p:cNvSpPr/>
          <p:nvPr/>
        </p:nvSpPr>
        <p:spPr>
          <a:xfrm>
            <a:off x="7868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9" name="Google Shape;1799;p129"/>
          <p:cNvSpPr/>
          <p:nvPr/>
        </p:nvSpPr>
        <p:spPr>
          <a:xfrm>
            <a:off x="1219546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0" name="Google Shape;1800;p129"/>
          <p:cNvSpPr/>
          <p:nvPr/>
        </p:nvSpPr>
        <p:spPr>
          <a:xfrm>
            <a:off x="2504461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1" name="Google Shape;1801;p129"/>
          <p:cNvSpPr/>
          <p:nvPr/>
        </p:nvSpPr>
        <p:spPr>
          <a:xfrm>
            <a:off x="1648284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2" name="Google Shape;1802;p129"/>
          <p:cNvSpPr/>
          <p:nvPr/>
        </p:nvSpPr>
        <p:spPr>
          <a:xfrm>
            <a:off x="20704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3" name="Google Shape;18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3198303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4" name="Google Shape;180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68" y="315899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5" name="Google Shape;1805;p129"/>
          <p:cNvSpPr/>
          <p:nvPr/>
        </p:nvSpPr>
        <p:spPr>
          <a:xfrm>
            <a:off x="3360625" y="1635300"/>
            <a:ext cx="23241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9"/>
          <p:cNvSpPr txBox="1"/>
          <p:nvPr/>
        </p:nvSpPr>
        <p:spPr>
          <a:xfrm>
            <a:off x="3544375" y="113100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07" name="Google Shape;180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518" y="370612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8" name="Google Shape;1808;p129"/>
          <p:cNvSpPr txBox="1"/>
          <p:nvPr/>
        </p:nvSpPr>
        <p:spPr>
          <a:xfrm>
            <a:off x="4412375" y="3706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9" name="Google Shape;1809;p129"/>
          <p:cNvSpPr txBox="1"/>
          <p:nvPr/>
        </p:nvSpPr>
        <p:spPr>
          <a:xfrm>
            <a:off x="3076000" y="2477150"/>
            <a:ext cx="2187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*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0" name="Google Shape;1810;p129"/>
          <p:cNvSpPr txBox="1"/>
          <p:nvPr/>
        </p:nvSpPr>
        <p:spPr>
          <a:xfrm>
            <a:off x="1562475" y="3198300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1" name="Google Shape;1811;p129"/>
          <p:cNvSpPr txBox="1"/>
          <p:nvPr/>
        </p:nvSpPr>
        <p:spPr>
          <a:xfrm>
            <a:off x="4234625" y="3738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2" name="Google Shape;1812;p129"/>
          <p:cNvSpPr txBox="1"/>
          <p:nvPr/>
        </p:nvSpPr>
        <p:spPr>
          <a:xfrm>
            <a:off x="5684675" y="2477150"/>
            <a:ext cx="434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3" name="Google Shape;1813;p129"/>
          <p:cNvSpPr/>
          <p:nvPr/>
        </p:nvSpPr>
        <p:spPr>
          <a:xfrm>
            <a:off x="6403325" y="2352050"/>
            <a:ext cx="2535900" cy="6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4" name="Google Shape;18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900" y="3745428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5" name="Google Shape;1815;p129"/>
          <p:cNvSpPr txBox="1"/>
          <p:nvPr/>
        </p:nvSpPr>
        <p:spPr>
          <a:xfrm>
            <a:off x="7456475" y="3690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6" name="Google Shape;1816;p129"/>
          <p:cNvSpPr txBox="1"/>
          <p:nvPr/>
        </p:nvSpPr>
        <p:spPr>
          <a:xfrm>
            <a:off x="7278725" y="3722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7" name="Google Shape;1817;p129"/>
          <p:cNvSpPr txBox="1"/>
          <p:nvPr/>
        </p:nvSpPr>
        <p:spPr>
          <a:xfrm>
            <a:off x="6537125" y="1789475"/>
            <a:ext cx="226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88038"/>
                </a:solidFill>
              </a:rPr>
              <a:t>log(</a:t>
            </a:r>
            <a:r>
              <a:rPr lang="ru" sz="1600">
                <a:solidFill>
                  <a:schemeClr val="dk2"/>
                </a:solidFill>
              </a:rPr>
              <a:t>Mel-Spectrogram</a:t>
            </a:r>
            <a:r>
              <a:rPr lang="ru" sz="1600">
                <a:solidFill>
                  <a:srgbClr val="188038"/>
                </a:solidFill>
              </a:rPr>
              <a:t>)</a:t>
            </a:r>
            <a:endParaRPr sz="1600">
              <a:solidFill>
                <a:srgbClr val="188038"/>
              </a:solidFill>
            </a:endParaRPr>
          </a:p>
        </p:txBody>
      </p:sp>
      <p:sp>
        <p:nvSpPr>
          <p:cNvPr id="1818" name="Google Shape;1818;p129"/>
          <p:cNvSpPr txBox="1"/>
          <p:nvPr/>
        </p:nvSpPr>
        <p:spPr>
          <a:xfrm>
            <a:off x="7015175" y="756375"/>
            <a:ext cx="131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Optional: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0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824" name="Google Shape;1824;p130"/>
          <p:cNvSpPr txBox="1"/>
          <p:nvPr/>
        </p:nvSpPr>
        <p:spPr>
          <a:xfrm>
            <a:off x="1124184" y="1967545"/>
            <a:ext cx="1095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50" lIns="66350" spcFirstLastPara="1" rIns="66350" wrap="square" tIns="6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6">
                <a:solidFill>
                  <a:schemeClr val="dk2"/>
                </a:solidFill>
              </a:rPr>
              <a:t>Filter Bank</a:t>
            </a:r>
            <a:endParaRPr sz="1306">
              <a:solidFill>
                <a:schemeClr val="dk2"/>
              </a:solidFill>
            </a:endParaRPr>
          </a:p>
        </p:txBody>
      </p:sp>
      <p:sp>
        <p:nvSpPr>
          <p:cNvPr id="1825" name="Google Shape;1825;p130"/>
          <p:cNvSpPr/>
          <p:nvPr/>
        </p:nvSpPr>
        <p:spPr>
          <a:xfrm>
            <a:off x="402565" y="2347097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6" name="Google Shape;1826;p130"/>
          <p:cNvSpPr/>
          <p:nvPr/>
        </p:nvSpPr>
        <p:spPr>
          <a:xfrm>
            <a:off x="7868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7" name="Google Shape;1827;p130"/>
          <p:cNvSpPr/>
          <p:nvPr/>
        </p:nvSpPr>
        <p:spPr>
          <a:xfrm>
            <a:off x="1219546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8" name="Google Shape;1828;p130"/>
          <p:cNvSpPr/>
          <p:nvPr/>
        </p:nvSpPr>
        <p:spPr>
          <a:xfrm>
            <a:off x="2504461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9" name="Google Shape;1829;p130"/>
          <p:cNvSpPr/>
          <p:nvPr/>
        </p:nvSpPr>
        <p:spPr>
          <a:xfrm>
            <a:off x="1648284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0" name="Google Shape;1830;p130"/>
          <p:cNvSpPr/>
          <p:nvPr/>
        </p:nvSpPr>
        <p:spPr>
          <a:xfrm>
            <a:off x="2070485" y="2347097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402565" y="2671103"/>
            <a:ext cx="3843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2" name="Google Shape;1832;p130"/>
          <p:cNvSpPr/>
          <p:nvPr/>
        </p:nvSpPr>
        <p:spPr>
          <a:xfrm>
            <a:off x="7868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30"/>
          <p:cNvSpPr/>
          <p:nvPr/>
        </p:nvSpPr>
        <p:spPr>
          <a:xfrm>
            <a:off x="1219546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4" name="Google Shape;1834;p130"/>
          <p:cNvSpPr/>
          <p:nvPr/>
        </p:nvSpPr>
        <p:spPr>
          <a:xfrm>
            <a:off x="2504461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5" name="Google Shape;1835;p130"/>
          <p:cNvSpPr/>
          <p:nvPr/>
        </p:nvSpPr>
        <p:spPr>
          <a:xfrm>
            <a:off x="1648284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130"/>
          <p:cNvSpPr/>
          <p:nvPr/>
        </p:nvSpPr>
        <p:spPr>
          <a:xfrm>
            <a:off x="2070485" y="2671103"/>
            <a:ext cx="434100" cy="324000"/>
          </a:xfrm>
          <a:prstGeom prst="rect">
            <a:avLst/>
          </a:prstGeom>
          <a:solidFill>
            <a:schemeClr val="lt2"/>
          </a:solidFill>
          <a:ln cap="flat" cmpd="sng" w="1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400" lIns="117400" spcFirstLastPara="1" rIns="117400" wrap="square" tIns="117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16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0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7" name="Google Shape;18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3198303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8" name="Google Shape;1838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68" y="315899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9" name="Google Shape;1839;p130"/>
          <p:cNvSpPr/>
          <p:nvPr/>
        </p:nvSpPr>
        <p:spPr>
          <a:xfrm>
            <a:off x="3360625" y="1635300"/>
            <a:ext cx="2324100" cy="19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30"/>
          <p:cNvSpPr txBox="1"/>
          <p:nvPr/>
        </p:nvSpPr>
        <p:spPr>
          <a:xfrm>
            <a:off x="3544375" y="113100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41" name="Google Shape;1841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518" y="3706124"/>
            <a:ext cx="755387" cy="402612"/>
          </a:xfrm>
          <a:prstGeom prst="rect">
            <a:avLst/>
          </a:prstGeom>
          <a:noFill/>
          <a:ln cap="flat" cmpd="sng" w="69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2" name="Google Shape;1842;p130"/>
          <p:cNvSpPr txBox="1"/>
          <p:nvPr/>
        </p:nvSpPr>
        <p:spPr>
          <a:xfrm>
            <a:off x="4412375" y="3706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3" name="Google Shape;1843;p130"/>
          <p:cNvSpPr txBox="1"/>
          <p:nvPr/>
        </p:nvSpPr>
        <p:spPr>
          <a:xfrm>
            <a:off x="3076000" y="2477150"/>
            <a:ext cx="2187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*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4" name="Google Shape;1844;p130"/>
          <p:cNvSpPr txBox="1"/>
          <p:nvPr/>
        </p:nvSpPr>
        <p:spPr>
          <a:xfrm>
            <a:off x="1562475" y="3198300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5" name="Google Shape;1845;p130"/>
          <p:cNvSpPr txBox="1"/>
          <p:nvPr/>
        </p:nvSpPr>
        <p:spPr>
          <a:xfrm>
            <a:off x="4234625" y="3738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6" name="Google Shape;1846;p130"/>
          <p:cNvSpPr txBox="1"/>
          <p:nvPr/>
        </p:nvSpPr>
        <p:spPr>
          <a:xfrm>
            <a:off x="5684675" y="2477150"/>
            <a:ext cx="434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7" name="Google Shape;1847;p130"/>
          <p:cNvSpPr/>
          <p:nvPr/>
        </p:nvSpPr>
        <p:spPr>
          <a:xfrm>
            <a:off x="6403325" y="2352050"/>
            <a:ext cx="2535900" cy="6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8" name="Google Shape;184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900" y="3745428"/>
            <a:ext cx="976480" cy="324006"/>
          </a:xfrm>
          <a:prstGeom prst="rect">
            <a:avLst/>
          </a:prstGeom>
          <a:noFill/>
          <a:ln cap="flat" cmpd="sng" w="69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9" name="Google Shape;1849;p130"/>
          <p:cNvSpPr txBox="1"/>
          <p:nvPr/>
        </p:nvSpPr>
        <p:spPr>
          <a:xfrm>
            <a:off x="7456475" y="3690125"/>
            <a:ext cx="1534500" cy="402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0" name="Google Shape;1850;p130"/>
          <p:cNvSpPr txBox="1"/>
          <p:nvPr/>
        </p:nvSpPr>
        <p:spPr>
          <a:xfrm>
            <a:off x="7278725" y="3722125"/>
            <a:ext cx="218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1" name="Google Shape;1851;p130"/>
          <p:cNvSpPr txBox="1"/>
          <p:nvPr/>
        </p:nvSpPr>
        <p:spPr>
          <a:xfrm>
            <a:off x="6338525" y="1816050"/>
            <a:ext cx="2665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88038"/>
                </a:solidFill>
              </a:rPr>
              <a:t>Normalize(</a:t>
            </a:r>
            <a:r>
              <a:rPr lang="ru" sz="1300">
                <a:solidFill>
                  <a:srgbClr val="188038"/>
                </a:solidFill>
              </a:rPr>
              <a:t>log(</a:t>
            </a:r>
            <a:r>
              <a:rPr lang="ru" sz="1300">
                <a:solidFill>
                  <a:schemeClr val="dk2"/>
                </a:solidFill>
              </a:rPr>
              <a:t>Mel-Spectrogram</a:t>
            </a:r>
            <a:r>
              <a:rPr lang="ru" sz="1300">
                <a:solidFill>
                  <a:srgbClr val="188038"/>
                </a:solidFill>
              </a:rPr>
              <a:t>))</a:t>
            </a:r>
            <a:endParaRPr sz="1300">
              <a:solidFill>
                <a:srgbClr val="188038"/>
              </a:solidFill>
            </a:endParaRPr>
          </a:p>
        </p:txBody>
      </p:sp>
      <p:sp>
        <p:nvSpPr>
          <p:cNvPr id="1852" name="Google Shape;1852;p130"/>
          <p:cNvSpPr txBox="1"/>
          <p:nvPr/>
        </p:nvSpPr>
        <p:spPr>
          <a:xfrm>
            <a:off x="7015175" y="756375"/>
            <a:ext cx="131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Optional: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00" y="765925"/>
            <a:ext cx="4193651" cy="25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31"/>
          <p:cNvSpPr txBox="1"/>
          <p:nvPr/>
        </p:nvSpPr>
        <p:spPr>
          <a:xfrm>
            <a:off x="0" y="152700"/>
            <a:ext cx="49275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to plot mel-spectrograms in Librosa?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859" name="Google Shape;1859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725" y="1995250"/>
            <a:ext cx="5985550" cy="2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31"/>
          <p:cNvSpPr/>
          <p:nvPr/>
        </p:nvSpPr>
        <p:spPr>
          <a:xfrm>
            <a:off x="115250" y="1066150"/>
            <a:ext cx="4322400" cy="7203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32"/>
          <p:cNvSpPr txBox="1"/>
          <p:nvPr/>
        </p:nvSpPr>
        <p:spPr>
          <a:xfrm>
            <a:off x="0" y="152700"/>
            <a:ext cx="49275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to plot mel-spectrograms in Torchaudio?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866" name="Google Shape;186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850" y="1839275"/>
            <a:ext cx="4280200" cy="179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1500"/>
            <a:ext cx="4155450" cy="42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32"/>
          <p:cNvSpPr/>
          <p:nvPr/>
        </p:nvSpPr>
        <p:spPr>
          <a:xfrm>
            <a:off x="180100" y="1700100"/>
            <a:ext cx="2298000" cy="11238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33"/>
          <p:cNvSpPr txBox="1"/>
          <p:nvPr/>
        </p:nvSpPr>
        <p:spPr>
          <a:xfrm>
            <a:off x="0" y="152700"/>
            <a:ext cx="1210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Summary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874" name="Google Shape;1874;p133"/>
          <p:cNvPicPr preferRelativeResize="0"/>
          <p:nvPr/>
        </p:nvPicPr>
        <p:blipFill rotWithShape="1">
          <a:blip r:embed="rId3">
            <a:alphaModFix/>
          </a:blip>
          <a:srcRect b="50223" l="0" r="0" t="0"/>
          <a:stretch/>
        </p:blipFill>
        <p:spPr>
          <a:xfrm>
            <a:off x="3927425" y="539700"/>
            <a:ext cx="2068325" cy="10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33"/>
          <p:cNvPicPr preferRelativeResize="0"/>
          <p:nvPr/>
        </p:nvPicPr>
        <p:blipFill rotWithShape="1">
          <a:blip r:embed="rId4">
            <a:alphaModFix/>
          </a:blip>
          <a:srcRect b="0" l="0" r="0" t="49698"/>
          <a:stretch/>
        </p:blipFill>
        <p:spPr>
          <a:xfrm>
            <a:off x="6601950" y="594749"/>
            <a:ext cx="2068325" cy="89134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6" name="Google Shape;1876;p133"/>
          <p:cNvSpPr txBox="1"/>
          <p:nvPr/>
        </p:nvSpPr>
        <p:spPr>
          <a:xfrm>
            <a:off x="316975" y="770800"/>
            <a:ext cx="35439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" sz="1200">
                <a:solidFill>
                  <a:schemeClr val="dk2"/>
                </a:solidFill>
              </a:rPr>
              <a:t>Waveform is not convenient, because they are high dimensional with low information density. Spectrograms give you more compact and informative representation.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77" name="Google Shape;1877;p133"/>
          <p:cNvSpPr txBox="1"/>
          <p:nvPr/>
        </p:nvSpPr>
        <p:spPr>
          <a:xfrm>
            <a:off x="316975" y="1914275"/>
            <a:ext cx="35439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" sz="1200">
                <a:solidFill>
                  <a:schemeClr val="dk2"/>
                </a:solidFill>
              </a:rPr>
              <a:t>From waveform to mel-spectrogram:</a:t>
            </a:r>
            <a:endParaRPr sz="1200">
              <a:solidFill>
                <a:schemeClr val="dk2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Any periodic function can be expand into a Fourier series, which are sinus and cosinus waves. 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Fourier transform can calculate frequencies of all sinus waves which form our complex signal. 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We use STFT to create dynamic spectrum, and this is how we get a spectrogram.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Then we scale it to the human preference with mel-scale and get Mel-Spectrogram.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78" name="Google Shape;1878;p133"/>
          <p:cNvSpPr txBox="1"/>
          <p:nvPr/>
        </p:nvSpPr>
        <p:spPr>
          <a:xfrm>
            <a:off x="4768900" y="227375"/>
            <a:ext cx="547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Wav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79" name="Google Shape;1879;p133"/>
          <p:cNvSpPr txBox="1"/>
          <p:nvPr/>
        </p:nvSpPr>
        <p:spPr>
          <a:xfrm>
            <a:off x="6879625" y="241775"/>
            <a:ext cx="1354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Mel-Spectrogram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80" name="Google Shape;1880;p133"/>
          <p:cNvCxnSpPr/>
          <p:nvPr/>
        </p:nvCxnSpPr>
        <p:spPr>
          <a:xfrm>
            <a:off x="6055100" y="1050775"/>
            <a:ext cx="487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1" name="Google Shape;1881;p133"/>
          <p:cNvPicPr preferRelativeResize="0"/>
          <p:nvPr/>
        </p:nvPicPr>
        <p:blipFill rotWithShape="1">
          <a:blip r:embed="rId5">
            <a:alphaModFix/>
          </a:blip>
          <a:srcRect b="1661" l="1102" r="1355" t="0"/>
          <a:stretch/>
        </p:blipFill>
        <p:spPr>
          <a:xfrm>
            <a:off x="4617625" y="1835562"/>
            <a:ext cx="1338662" cy="1073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2" name="Google Shape;1882;p133"/>
          <p:cNvCxnSpPr/>
          <p:nvPr/>
        </p:nvCxnSpPr>
        <p:spPr>
          <a:xfrm>
            <a:off x="6018550" y="2370267"/>
            <a:ext cx="363900" cy="9000"/>
          </a:xfrm>
          <a:prstGeom prst="straightConnector1">
            <a:avLst/>
          </a:prstGeom>
          <a:noFill/>
          <a:ln cap="flat" cmpd="sng" w="41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3" name="Google Shape;1883;p133"/>
          <p:cNvPicPr preferRelativeResize="0"/>
          <p:nvPr/>
        </p:nvPicPr>
        <p:blipFill rotWithShape="1">
          <a:blip r:embed="rId6">
            <a:alphaModFix/>
          </a:blip>
          <a:srcRect b="1903" l="1598" r="2089" t="0"/>
          <a:stretch/>
        </p:blipFill>
        <p:spPr>
          <a:xfrm>
            <a:off x="6527791" y="2739250"/>
            <a:ext cx="1378884" cy="1116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4" name="Google Shape;1884;p133"/>
          <p:cNvCxnSpPr/>
          <p:nvPr/>
        </p:nvCxnSpPr>
        <p:spPr>
          <a:xfrm>
            <a:off x="6153632" y="3292731"/>
            <a:ext cx="217200" cy="0"/>
          </a:xfrm>
          <a:prstGeom prst="straightConnector1">
            <a:avLst/>
          </a:prstGeom>
          <a:noFill/>
          <a:ln cap="flat" cmpd="sng" w="44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5" name="Google Shape;1885;p133"/>
          <p:cNvSpPr txBox="1"/>
          <p:nvPr/>
        </p:nvSpPr>
        <p:spPr>
          <a:xfrm>
            <a:off x="6160526" y="3046573"/>
            <a:ext cx="217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2375" lIns="42375" spcFirstLastPara="1" rIns="42375" wrap="square" tIns="4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34">
                <a:solidFill>
                  <a:schemeClr val="accent1"/>
                </a:solidFill>
              </a:rPr>
              <a:t>FT</a:t>
            </a:r>
            <a:endParaRPr b="1" sz="834">
              <a:solidFill>
                <a:schemeClr val="accent1"/>
              </a:solidFill>
            </a:endParaRPr>
          </a:p>
        </p:txBody>
      </p:sp>
      <p:pic>
        <p:nvPicPr>
          <p:cNvPr id="1886" name="Google Shape;1886;p133"/>
          <p:cNvPicPr preferRelativeResize="0"/>
          <p:nvPr/>
        </p:nvPicPr>
        <p:blipFill rotWithShape="1">
          <a:blip r:embed="rId7">
            <a:alphaModFix/>
          </a:blip>
          <a:srcRect b="1555" l="1615" r="1070" t="0"/>
          <a:stretch/>
        </p:blipFill>
        <p:spPr>
          <a:xfrm>
            <a:off x="6601950" y="1700150"/>
            <a:ext cx="1477150" cy="118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33"/>
          <p:cNvSpPr txBox="1"/>
          <p:nvPr/>
        </p:nvSpPr>
        <p:spPr>
          <a:xfrm>
            <a:off x="6055098" y="2028815"/>
            <a:ext cx="6156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2375" lIns="42375" spcFirstLastPara="1" rIns="42375" wrap="square" tIns="4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34">
                <a:solidFill>
                  <a:schemeClr val="accent1"/>
                </a:solidFill>
              </a:rPr>
              <a:t>Fourier Series</a:t>
            </a:r>
            <a:endParaRPr b="1" sz="834">
              <a:solidFill>
                <a:schemeClr val="accent1"/>
              </a:solidFill>
            </a:endParaRPr>
          </a:p>
        </p:txBody>
      </p:sp>
      <p:cxnSp>
        <p:nvCxnSpPr>
          <p:cNvPr id="1888" name="Google Shape;1888;p133"/>
          <p:cNvCxnSpPr/>
          <p:nvPr/>
        </p:nvCxnSpPr>
        <p:spPr>
          <a:xfrm>
            <a:off x="6190257" y="4109731"/>
            <a:ext cx="217200" cy="0"/>
          </a:xfrm>
          <a:prstGeom prst="straightConnector1">
            <a:avLst/>
          </a:prstGeom>
          <a:noFill/>
          <a:ln cap="flat" cmpd="sng" w="44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9" name="Google Shape;1889;p133"/>
          <p:cNvSpPr txBox="1"/>
          <p:nvPr/>
        </p:nvSpPr>
        <p:spPr>
          <a:xfrm>
            <a:off x="6116900" y="3870775"/>
            <a:ext cx="3639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2375" lIns="42375" spcFirstLastPara="1" rIns="42375" wrap="square" tIns="4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34">
                <a:solidFill>
                  <a:schemeClr val="accent1"/>
                </a:solidFill>
              </a:rPr>
              <a:t>ST</a:t>
            </a:r>
            <a:r>
              <a:rPr b="1" lang="ru" sz="834">
                <a:solidFill>
                  <a:schemeClr val="accent1"/>
                </a:solidFill>
              </a:rPr>
              <a:t>FT</a:t>
            </a:r>
            <a:endParaRPr b="1" sz="834">
              <a:solidFill>
                <a:schemeClr val="accent1"/>
              </a:solidFill>
            </a:endParaRPr>
          </a:p>
        </p:txBody>
      </p:sp>
      <p:pic>
        <p:nvPicPr>
          <p:cNvPr id="1890" name="Google Shape;1890;p133"/>
          <p:cNvPicPr preferRelativeResize="0"/>
          <p:nvPr/>
        </p:nvPicPr>
        <p:blipFill rotWithShape="1">
          <a:blip r:embed="rId8">
            <a:alphaModFix/>
          </a:blip>
          <a:srcRect b="76897" l="50463" r="0" t="0"/>
          <a:stretch/>
        </p:blipFill>
        <p:spPr>
          <a:xfrm>
            <a:off x="6542987" y="3734886"/>
            <a:ext cx="1595074" cy="6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33"/>
          <p:cNvPicPr preferRelativeResize="0"/>
          <p:nvPr/>
        </p:nvPicPr>
        <p:blipFill rotWithShape="1">
          <a:blip r:embed="rId8">
            <a:alphaModFix/>
          </a:blip>
          <a:srcRect b="76897" l="50463" r="0" t="0"/>
          <a:stretch/>
        </p:blipFill>
        <p:spPr>
          <a:xfrm>
            <a:off x="4572012" y="4482811"/>
            <a:ext cx="1595074" cy="603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2" name="Google Shape;1892;p133"/>
          <p:cNvCxnSpPr/>
          <p:nvPr/>
        </p:nvCxnSpPr>
        <p:spPr>
          <a:xfrm>
            <a:off x="6263607" y="4844681"/>
            <a:ext cx="217200" cy="0"/>
          </a:xfrm>
          <a:prstGeom prst="straightConnector1">
            <a:avLst/>
          </a:prstGeom>
          <a:noFill/>
          <a:ln cap="flat" cmpd="sng" w="44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3" name="Google Shape;1893;p133"/>
          <p:cNvSpPr txBox="1"/>
          <p:nvPr/>
        </p:nvSpPr>
        <p:spPr>
          <a:xfrm>
            <a:off x="6190250" y="4512076"/>
            <a:ext cx="411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2375" lIns="42375" spcFirstLastPara="1" rIns="42375" wrap="square" tIns="4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34">
                <a:solidFill>
                  <a:schemeClr val="accent1"/>
                </a:solidFill>
              </a:rPr>
              <a:t>Mel-</a:t>
            </a:r>
            <a:endParaRPr b="1" sz="834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34">
                <a:solidFill>
                  <a:schemeClr val="accent1"/>
                </a:solidFill>
              </a:rPr>
              <a:t>scale</a:t>
            </a:r>
            <a:endParaRPr b="1" sz="834">
              <a:solidFill>
                <a:schemeClr val="accent1"/>
              </a:solidFill>
            </a:endParaRPr>
          </a:p>
        </p:txBody>
      </p:sp>
      <p:pic>
        <p:nvPicPr>
          <p:cNvPr id="1894" name="Google Shape;1894;p133"/>
          <p:cNvPicPr preferRelativeResize="0"/>
          <p:nvPr/>
        </p:nvPicPr>
        <p:blipFill rotWithShape="1">
          <a:blip r:embed="rId4">
            <a:alphaModFix/>
          </a:blip>
          <a:srcRect b="0" l="0" r="0" t="49698"/>
          <a:stretch/>
        </p:blipFill>
        <p:spPr>
          <a:xfrm>
            <a:off x="6781512" y="4525115"/>
            <a:ext cx="1118010" cy="481822"/>
          </a:xfrm>
          <a:prstGeom prst="rect">
            <a:avLst/>
          </a:prstGeom>
          <a:noFill/>
          <a:ln cap="flat" cmpd="sng" w="51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5" name="Google Shape;1895;p133"/>
          <p:cNvSpPr txBox="1"/>
          <p:nvPr/>
        </p:nvSpPr>
        <p:spPr>
          <a:xfrm>
            <a:off x="6931606" y="4334311"/>
            <a:ext cx="7323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400" lIns="49400" spcFirstLastPara="1" rIns="49400" wrap="square" tIns="49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48">
                <a:solidFill>
                  <a:schemeClr val="dk2"/>
                </a:solidFill>
              </a:rPr>
              <a:t>Mel-Spectrogram</a:t>
            </a:r>
            <a:endParaRPr sz="648">
              <a:solidFill>
                <a:schemeClr val="dk2"/>
              </a:solidFill>
            </a:endParaRPr>
          </a:p>
        </p:txBody>
      </p:sp>
      <p:pic>
        <p:nvPicPr>
          <p:cNvPr id="1896" name="Google Shape;1896;p133"/>
          <p:cNvPicPr preferRelativeResize="0"/>
          <p:nvPr/>
        </p:nvPicPr>
        <p:blipFill rotWithShape="1">
          <a:blip r:embed="rId9">
            <a:alphaModFix/>
          </a:blip>
          <a:srcRect b="66777" l="0" r="0" t="0"/>
          <a:stretch/>
        </p:blipFill>
        <p:spPr>
          <a:xfrm>
            <a:off x="4700524" y="3881450"/>
            <a:ext cx="1354200" cy="4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33"/>
          <p:cNvSpPr/>
          <p:nvPr/>
        </p:nvSpPr>
        <p:spPr>
          <a:xfrm>
            <a:off x="5175430" y="3940253"/>
            <a:ext cx="236100" cy="3090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3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675" lIns="32675" spcFirstLastPara="1" rIns="32675" wrap="square" tIns="3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1898" name="Google Shape;1898;p133"/>
          <p:cNvPicPr preferRelativeResize="0"/>
          <p:nvPr/>
        </p:nvPicPr>
        <p:blipFill rotWithShape="1">
          <a:blip r:embed="rId10">
            <a:alphaModFix/>
          </a:blip>
          <a:srcRect b="0" l="67481" r="0" t="0"/>
          <a:stretch/>
        </p:blipFill>
        <p:spPr>
          <a:xfrm>
            <a:off x="4651125" y="2789794"/>
            <a:ext cx="1436823" cy="9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34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</a:pPr>
            <a:r>
              <a:rPr lang="ru"/>
              <a:t>Если у вас остались вопросы, пишите в чат курса.</a:t>
            </a:r>
            <a:endParaRPr/>
          </a:p>
        </p:txBody>
      </p:sp>
      <p:sp>
        <p:nvSpPr>
          <p:cNvPr id="1904" name="Google Shape;1904;p134"/>
          <p:cNvSpPr txBox="1"/>
          <p:nvPr>
            <p:ph idx="2" type="body"/>
          </p:nvPr>
        </p:nvSpPr>
        <p:spPr>
          <a:xfrm>
            <a:off x="3830279" y="1315922"/>
            <a:ext cx="5571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ru"/>
              <a:t>Спасибо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ru"/>
              <a:t>за внимание!</a:t>
            </a:r>
            <a:endParaRPr/>
          </a:p>
        </p:txBody>
      </p:sp>
      <p:sp>
        <p:nvSpPr>
          <p:cNvPr id="1905" name="Google Shape;1905;p134"/>
          <p:cNvSpPr txBox="1"/>
          <p:nvPr>
            <p:ph idx="2" type="body"/>
          </p:nvPr>
        </p:nvSpPr>
        <p:spPr>
          <a:xfrm>
            <a:off x="7979806" y="4672904"/>
            <a:ext cx="971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36585"/>
              <a:buNone/>
            </a:pPr>
            <a:r>
              <a:rPr lang="ru"/>
              <a:t>2025</a:t>
            </a:r>
            <a:endParaRPr/>
          </a:p>
        </p:txBody>
      </p:sp>
      <p:sp>
        <p:nvSpPr>
          <p:cNvPr id="1906" name="Google Shape;1906;p134"/>
          <p:cNvSpPr txBox="1"/>
          <p:nvPr>
            <p:ph idx="4" type="body"/>
          </p:nvPr>
        </p:nvSpPr>
        <p:spPr>
          <a:xfrm>
            <a:off x="760660" y="3586937"/>
            <a:ext cx="202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rPr lang="ru"/>
              <a:t>Yermekova Assel</a:t>
            </a:r>
            <a:endParaRPr/>
          </a:p>
        </p:txBody>
      </p:sp>
      <p:sp>
        <p:nvSpPr>
          <p:cNvPr id="1907" name="Google Shape;1907;p134"/>
          <p:cNvSpPr txBox="1"/>
          <p:nvPr>
            <p:ph idx="5" type="body"/>
          </p:nvPr>
        </p:nvSpPr>
        <p:spPr>
          <a:xfrm>
            <a:off x="760661" y="3985330"/>
            <a:ext cx="20250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rPr lang="ru">
                <a:latin typeface="Wix Madefor Display"/>
                <a:ea typeface="Wix Madefor Display"/>
                <a:cs typeface="Wix Madefor Display"/>
                <a:sym typeface="Wix Madefor Display"/>
              </a:rPr>
              <a:t>Telegram: @zametki_polukrovki - тут я рассказываю какие то вещи.</a:t>
            </a:r>
            <a:endParaRPr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1908" name="Google Shape;190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1188625"/>
            <a:ext cx="2232900" cy="223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 title="original_audio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524" y="924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 title="time_stretch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199" y="2026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 title="pitch_shift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199" y="3128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 title="noise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199" y="42602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6724375" y="2460738"/>
            <a:ext cx="1714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Spectrograms are different!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0" y="152700"/>
            <a:ext cx="3874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New representation: Spectrograms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650375"/>
            <a:ext cx="5354776" cy="43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6598075" y="152700"/>
            <a:ext cx="1840800" cy="10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Time Stretch,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Pitch Shift,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Noise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0" y="152700"/>
            <a:ext cx="3874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New representation: Spectrograms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50223" l="0" r="0" t="0"/>
          <a:stretch/>
        </p:blipFill>
        <p:spPr>
          <a:xfrm>
            <a:off x="159825" y="1036425"/>
            <a:ext cx="4415874" cy="21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b="0" l="0" r="0" t="49698"/>
          <a:stretch/>
        </p:blipFill>
        <p:spPr>
          <a:xfrm>
            <a:off x="4672200" y="1143919"/>
            <a:ext cx="4415874" cy="19030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3" name="Google Shape;243;p37"/>
          <p:cNvCxnSpPr/>
          <p:nvPr/>
        </p:nvCxnSpPr>
        <p:spPr>
          <a:xfrm>
            <a:off x="4623944" y="541800"/>
            <a:ext cx="0" cy="41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 txBox="1"/>
          <p:nvPr/>
        </p:nvSpPr>
        <p:spPr>
          <a:xfrm>
            <a:off x="1885200" y="643625"/>
            <a:ext cx="123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</a:rPr>
              <a:t>Waveform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865238" y="643625"/>
            <a:ext cx="202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</a:rPr>
              <a:t>Mel-Spectrogram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09775" y="3472225"/>
            <a:ext cx="26295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Size</a:t>
            </a:r>
            <a:r>
              <a:rPr lang="ru" sz="1200">
                <a:solidFill>
                  <a:schemeClr val="dk1"/>
                </a:solidFill>
              </a:rPr>
              <a:t>: 327222 → </a:t>
            </a:r>
            <a:r>
              <a:rPr b="1" lang="ru" sz="1200">
                <a:solidFill>
                  <a:schemeClr val="dk1"/>
                </a:solidFill>
              </a:rPr>
              <a:t>327K</a:t>
            </a:r>
            <a:r>
              <a:rPr lang="ru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Low Information density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Sensitive to phase shift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Not sensitive to time stretch, pitch shift, noise addition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806075" y="3472225"/>
            <a:ext cx="26295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Size</a:t>
            </a:r>
            <a:r>
              <a:rPr lang="ru" sz="1200">
                <a:solidFill>
                  <a:schemeClr val="dk1"/>
                </a:solidFill>
              </a:rPr>
              <a:t>: </a:t>
            </a:r>
            <a:r>
              <a:rPr lang="ru" sz="1200">
                <a:solidFill>
                  <a:schemeClr val="dk1"/>
                </a:solidFill>
              </a:rPr>
              <a:t>81920 → </a:t>
            </a:r>
            <a:r>
              <a:rPr b="1" lang="ru" sz="1200">
                <a:solidFill>
                  <a:schemeClr val="dk1"/>
                </a:solidFill>
              </a:rPr>
              <a:t>81K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High Information density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Not sensitive to phase shift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Sensitive to time stretch, pitch shift, noise addition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2634900" y="2348550"/>
            <a:ext cx="387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Fourier Series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0" r="48969" t="2296"/>
          <a:stretch/>
        </p:blipFill>
        <p:spPr>
          <a:xfrm>
            <a:off x="268950" y="2924725"/>
            <a:ext cx="2936725" cy="18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8" y="1002875"/>
            <a:ext cx="2342375" cy="1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585913" y="2571750"/>
            <a:ext cx="214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95959"/>
                </a:solidFill>
              </a:rPr>
              <a:t>Sum of simple signals</a:t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>
            <a:off x="1659313" y="2377663"/>
            <a:ext cx="0" cy="27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9"/>
          <p:cNvSpPr txBox="1"/>
          <p:nvPr/>
        </p:nvSpPr>
        <p:spPr>
          <a:xfrm>
            <a:off x="784063" y="642250"/>
            <a:ext cx="175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Complex signal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194650" y="4766725"/>
            <a:ext cx="36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888888"/>
                </a:solidFill>
              </a:rPr>
              <a:t>Images source:</a:t>
            </a:r>
            <a:r>
              <a:rPr lang="ru" sz="10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https://pudding.cool/2018/02/waveforms/</a:t>
            </a:r>
            <a:r>
              <a:rPr lang="ru" sz="1000"/>
              <a:t> </a:t>
            </a:r>
            <a:endParaRPr sz="1000"/>
          </a:p>
        </p:txBody>
      </p:sp>
      <p:sp>
        <p:nvSpPr>
          <p:cNvPr id="264" name="Google Shape;264;p39"/>
          <p:cNvSpPr txBox="1"/>
          <p:nvPr/>
        </p:nvSpPr>
        <p:spPr>
          <a:xfrm>
            <a:off x="3673925" y="3155275"/>
            <a:ext cx="270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Any complex signal can be expand into simple signals!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1661" l="1102" r="1355" t="0"/>
          <a:stretch/>
        </p:blipFill>
        <p:spPr>
          <a:xfrm>
            <a:off x="446625" y="1399300"/>
            <a:ext cx="3097625" cy="2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22732" l="1220" r="1142" t="0"/>
          <a:stretch/>
        </p:blipFill>
        <p:spPr>
          <a:xfrm>
            <a:off x="4538375" y="1312650"/>
            <a:ext cx="3385775" cy="213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40"/>
          <p:cNvCxnSpPr/>
          <p:nvPr/>
        </p:nvCxnSpPr>
        <p:spPr>
          <a:xfrm>
            <a:off x="3807163" y="2641075"/>
            <a:ext cx="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0"/>
          <p:cNvSpPr txBox="1"/>
          <p:nvPr/>
        </p:nvSpPr>
        <p:spPr>
          <a:xfrm>
            <a:off x="3119225" y="522100"/>
            <a:ext cx="484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Specifically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periodic function can be decomposed into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sum of sine and cosine waves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4475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1661" l="1102" r="1355" t="0"/>
          <a:stretch/>
        </p:blipFill>
        <p:spPr>
          <a:xfrm>
            <a:off x="446625" y="1399300"/>
            <a:ext cx="3097625" cy="248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1"/>
          <p:cNvCxnSpPr/>
          <p:nvPr/>
        </p:nvCxnSpPr>
        <p:spPr>
          <a:xfrm>
            <a:off x="3807163" y="2641075"/>
            <a:ext cx="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1"/>
          <p:cNvSpPr txBox="1"/>
          <p:nvPr/>
        </p:nvSpPr>
        <p:spPr>
          <a:xfrm>
            <a:off x="3119225" y="5221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3969275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 txBox="1"/>
          <p:nvPr/>
        </p:nvSpPr>
        <p:spPr>
          <a:xfrm>
            <a:off x="2009925" y="1469600"/>
            <a:ext cx="56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(t)</a:t>
            </a:r>
            <a:endParaRPr i="1" sz="27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389000" y="4026863"/>
            <a:ext cx="1059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7" name="Google Shape;287;p41"/>
          <p:cNvCxnSpPr/>
          <p:nvPr/>
        </p:nvCxnSpPr>
        <p:spPr>
          <a:xfrm>
            <a:off x="1440796" y="4393178"/>
            <a:ext cx="41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1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6"/>
              </a:rPr>
              <a:t>Link to the source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298" name="Google Shape;298;p42"/>
          <p:cNvSpPr/>
          <p:nvPr/>
        </p:nvSpPr>
        <p:spPr>
          <a:xfrm>
            <a:off x="6796415" y="1700200"/>
            <a:ext cx="143400" cy="2121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5005975" y="2500150"/>
            <a:ext cx="3000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The </a:t>
            </a:r>
            <a:r>
              <a:rPr b="1" lang="ru" sz="1100">
                <a:solidFill>
                  <a:schemeClr val="dk1"/>
                </a:solidFill>
              </a:rPr>
              <a:t>harmonic number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n=1</a:t>
            </a:r>
            <a:r>
              <a:rPr lang="ru" sz="1100">
                <a:solidFill>
                  <a:schemeClr val="dk1"/>
                </a:solidFill>
              </a:rPr>
              <a:t> is the </a:t>
            </a:r>
            <a:r>
              <a:rPr b="1" lang="ru" sz="1100">
                <a:solidFill>
                  <a:schemeClr val="dk1"/>
                </a:solidFill>
              </a:rPr>
              <a:t>fundamental frequency</a:t>
            </a:r>
            <a:r>
              <a:rPr lang="ru" sz="1100">
                <a:solidFill>
                  <a:schemeClr val="dk1"/>
                </a:solidFill>
              </a:rPr>
              <a:t> (the main pitch).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n=2</a:t>
            </a:r>
            <a:r>
              <a:rPr lang="ru" sz="1100">
                <a:solidFill>
                  <a:schemeClr val="dk1"/>
                </a:solidFill>
              </a:rPr>
              <a:t> is the second harmonic (one octave higher).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n=3</a:t>
            </a:r>
            <a:r>
              <a:rPr lang="ru" sz="1100">
                <a:solidFill>
                  <a:schemeClr val="dk1"/>
                </a:solidFill>
              </a:rPr>
              <a:t> is the third harmonic, and so on.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8295152" y="1700200"/>
            <a:ext cx="143400" cy="2121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5418175" y="2126750"/>
            <a:ext cx="361200" cy="1221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/>
          <p:nvPr/>
        </p:nvSpPr>
        <p:spPr>
          <a:xfrm>
            <a:off x="4891375" y="1714500"/>
            <a:ext cx="3243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350" y="2571750"/>
            <a:ext cx="2449875" cy="8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/>
        </p:nvSpPr>
        <p:spPr>
          <a:xfrm>
            <a:off x="6755850" y="2543100"/>
            <a:ext cx="21336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Просто среднее значение амплитуды за период 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4277475" y="2840875"/>
            <a:ext cx="324300" cy="3891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/>
          <p:nvPr/>
        </p:nvSpPr>
        <p:spPr>
          <a:xfrm>
            <a:off x="5815225" y="1850575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325" name="Google Shape;325;p44"/>
          <p:cNvSpPr/>
          <p:nvPr/>
        </p:nvSpPr>
        <p:spPr>
          <a:xfrm>
            <a:off x="7349825" y="1809600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 txBox="1"/>
          <p:nvPr/>
        </p:nvSpPr>
        <p:spPr>
          <a:xfrm>
            <a:off x="5672025" y="2697000"/>
            <a:ext cx="2141400" cy="3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They are </a:t>
            </a:r>
            <a:r>
              <a:rPr b="1" lang="ru" sz="1100">
                <a:solidFill>
                  <a:schemeClr val="dk1"/>
                </a:solidFill>
              </a:rPr>
              <a:t>Fourier Coefficients</a:t>
            </a:r>
            <a:r>
              <a:rPr lang="ru" sz="1100">
                <a:solidFill>
                  <a:schemeClr val="dk1"/>
                </a:solidFill>
              </a:rPr>
              <a:t>. </a:t>
            </a:r>
            <a:endParaRPr/>
          </a:p>
        </p:txBody>
      </p:sp>
      <p:cxnSp>
        <p:nvCxnSpPr>
          <p:cNvPr id="327" name="Google Shape;327;p44"/>
          <p:cNvCxnSpPr/>
          <p:nvPr/>
        </p:nvCxnSpPr>
        <p:spPr>
          <a:xfrm rot="10800000">
            <a:off x="6116100" y="2234325"/>
            <a:ext cx="2148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44"/>
          <p:cNvCxnSpPr/>
          <p:nvPr/>
        </p:nvCxnSpPr>
        <p:spPr>
          <a:xfrm flipH="1" rot="10800000">
            <a:off x="7297725" y="2234500"/>
            <a:ext cx="1431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2" type="body"/>
          </p:nvPr>
        </p:nvSpPr>
        <p:spPr>
          <a:xfrm>
            <a:off x="4046925" y="1361550"/>
            <a:ext cx="45903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Font typeface="Arial"/>
              <a:buNone/>
            </a:pPr>
            <a:r>
              <a:rPr lang="ru"/>
              <a:t>Lecture 2.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Font typeface="Arial"/>
              <a:buNone/>
            </a:pPr>
            <a:r>
              <a:rPr lang="ru"/>
              <a:t>Audio representation: Spectrograms</a:t>
            </a:r>
            <a:endParaRPr/>
          </a:p>
        </p:txBody>
      </p:sp>
      <p:sp>
        <p:nvSpPr>
          <p:cNvPr id="148" name="Google Shape;148;p27"/>
          <p:cNvSpPr txBox="1"/>
          <p:nvPr>
            <p:ph idx="4" type="body"/>
          </p:nvPr>
        </p:nvSpPr>
        <p:spPr>
          <a:xfrm>
            <a:off x="760660" y="3586937"/>
            <a:ext cx="202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rPr lang="ru"/>
              <a:t>Yermekova Assel</a:t>
            </a:r>
            <a:endParaRPr/>
          </a:p>
        </p:txBody>
      </p:sp>
      <p:sp>
        <p:nvSpPr>
          <p:cNvPr id="149" name="Google Shape;149;p27"/>
          <p:cNvSpPr txBox="1"/>
          <p:nvPr>
            <p:ph idx="5" type="body"/>
          </p:nvPr>
        </p:nvSpPr>
        <p:spPr>
          <a:xfrm>
            <a:off x="760661" y="3985330"/>
            <a:ext cx="20250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</a:pPr>
            <a:r>
              <a:rPr lang="ru">
                <a:latin typeface="Wix Madefor Display"/>
                <a:ea typeface="Wix Madefor Display"/>
                <a:cs typeface="Wix Madefor Display"/>
                <a:sym typeface="Wix Madefor Display"/>
              </a:rPr>
              <a:t>Skoltech ‘22</a:t>
            </a:r>
            <a:endParaRPr>
              <a:latin typeface="Wix Madefor Display"/>
              <a:ea typeface="Wix Madefor Display"/>
              <a:cs typeface="Wix Madefor Display"/>
              <a:sym typeface="Wix Madefo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</a:pPr>
            <a:r>
              <a:rPr lang="ru">
                <a:latin typeface="Wix Madefor Display"/>
                <a:ea typeface="Wix Madefor Display"/>
                <a:cs typeface="Wix Madefor Display"/>
                <a:sym typeface="Wix Madefor Display"/>
              </a:rPr>
              <a:t>MLE in Noah Ark Lab, Huawei</a:t>
            </a:r>
            <a:endParaRPr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1188625"/>
            <a:ext cx="2232900" cy="223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825" y="2803300"/>
            <a:ext cx="3295050" cy="184831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4934400" y="4221450"/>
            <a:ext cx="2715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</a:rPr>
              <a:t>Domain expansion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5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5815225" y="1850575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339" name="Google Shape;339;p45"/>
          <p:cNvSpPr txBox="1"/>
          <p:nvPr/>
        </p:nvSpPr>
        <p:spPr>
          <a:xfrm>
            <a:off x="5016575" y="3300150"/>
            <a:ext cx="36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888888"/>
                </a:solidFill>
              </a:rPr>
              <a:t>Показывает насколько сигнал похож на cosine wave при частоте n-гармоники.</a:t>
            </a:r>
            <a:endParaRPr b="1" sz="1800">
              <a:solidFill>
                <a:srgbClr val="888888"/>
              </a:solidFill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0019" y="2512482"/>
            <a:ext cx="3028500" cy="6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4310025" y="2769275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3923300" y="4304125"/>
            <a:ext cx="4878300" cy="5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If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f(t)</a:t>
            </a:r>
            <a:r>
              <a:rPr lang="ru" sz="1100">
                <a:solidFill>
                  <a:schemeClr val="dk1"/>
                </a:solidFill>
              </a:rPr>
              <a:t> is an </a:t>
            </a:r>
            <a:r>
              <a:rPr b="1" lang="ru" sz="1100">
                <a:solidFill>
                  <a:schemeClr val="dk1"/>
                </a:solidFill>
              </a:rPr>
              <a:t>odd function</a:t>
            </a:r>
            <a:r>
              <a:rPr lang="ru" sz="1100">
                <a:solidFill>
                  <a:schemeClr val="dk1"/>
                </a:solidFill>
              </a:rPr>
              <a:t> (</a:t>
            </a:r>
            <a:r>
              <a:rPr lang="ru" sz="1100">
                <a:solidFill>
                  <a:schemeClr val="dk1"/>
                </a:solidFill>
              </a:rPr>
              <a:t>antisymmetric</a:t>
            </a:r>
            <a:r>
              <a:rPr lang="ru" sz="1100">
                <a:solidFill>
                  <a:schemeClr val="dk1"/>
                </a:solidFill>
              </a:rPr>
              <a:t>, like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sin(t)</a:t>
            </a:r>
            <a:r>
              <a:rPr lang="ru" sz="1100">
                <a:solidFill>
                  <a:schemeClr val="dk1"/>
                </a:solidFill>
              </a:rPr>
              <a:t>), all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aₙ</a:t>
            </a:r>
            <a:r>
              <a:rPr lang="ru" sz="1100">
                <a:solidFill>
                  <a:schemeClr val="dk1"/>
                </a:solidFill>
              </a:rPr>
              <a:t> (including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a₀</a:t>
            </a:r>
            <a:r>
              <a:rPr lang="ru" sz="1100">
                <a:solidFill>
                  <a:schemeClr val="dk1"/>
                </a:solidFill>
              </a:rPr>
              <a:t>) will be zero.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/>
          <p:nvPr/>
        </p:nvSpPr>
        <p:spPr>
          <a:xfrm>
            <a:off x="7319175" y="1821925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353" name="Google Shape;353;p46"/>
          <p:cNvSpPr txBox="1"/>
          <p:nvPr/>
        </p:nvSpPr>
        <p:spPr>
          <a:xfrm>
            <a:off x="5016575" y="3300150"/>
            <a:ext cx="36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888888"/>
                </a:solidFill>
              </a:rPr>
              <a:t>Показывает насколько сигнал похож на sine wave при частоте n-гармоники.</a:t>
            </a:r>
            <a:endParaRPr b="1" sz="1800">
              <a:solidFill>
                <a:srgbClr val="888888"/>
              </a:solidFill>
            </a:endParaRPr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4135" y="2480970"/>
            <a:ext cx="3564835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/>
          <p:nvPr/>
        </p:nvSpPr>
        <p:spPr>
          <a:xfrm>
            <a:off x="4308000" y="2711975"/>
            <a:ext cx="351000" cy="2622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/>
        </p:nvSpPr>
        <p:spPr>
          <a:xfrm>
            <a:off x="4039175" y="4360025"/>
            <a:ext cx="4762500" cy="5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If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f(t)</a:t>
            </a:r>
            <a:r>
              <a:rPr lang="ru" sz="1100">
                <a:solidFill>
                  <a:schemeClr val="dk1"/>
                </a:solidFill>
              </a:rPr>
              <a:t> is an </a:t>
            </a:r>
            <a:r>
              <a:rPr b="1" lang="ru" sz="1100">
                <a:solidFill>
                  <a:schemeClr val="dk1"/>
                </a:solidFill>
              </a:rPr>
              <a:t>even function</a:t>
            </a:r>
            <a:r>
              <a:rPr lang="ru" sz="1100">
                <a:solidFill>
                  <a:schemeClr val="dk1"/>
                </a:solidFill>
              </a:rPr>
              <a:t> (symmetric around the y-axis, like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cos(t)</a:t>
            </a:r>
            <a:r>
              <a:rPr lang="ru" sz="1100">
                <a:solidFill>
                  <a:schemeClr val="dk1"/>
                </a:solidFill>
              </a:rPr>
              <a:t>), all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bₙ</a:t>
            </a:r>
            <a:r>
              <a:rPr lang="ru" sz="1100">
                <a:solidFill>
                  <a:schemeClr val="dk1"/>
                </a:solidFill>
              </a:rPr>
              <a:t> will be zero.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366" name="Google Shape;366;p47"/>
          <p:cNvSpPr txBox="1"/>
          <p:nvPr/>
        </p:nvSpPr>
        <p:spPr>
          <a:xfrm>
            <a:off x="4499013" y="2531075"/>
            <a:ext cx="4046700" cy="7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Instead of tracking two</a:t>
            </a:r>
            <a:r>
              <a:rPr lang="ru" sz="1100">
                <a:solidFill>
                  <a:schemeClr val="dk1"/>
                </a:solidFill>
              </a:rPr>
              <a:t> sets of real coefficients (aₙ and bₙ), we can </a:t>
            </a:r>
            <a:r>
              <a:rPr b="1" lang="ru" sz="1100">
                <a:solidFill>
                  <a:schemeClr val="dk1"/>
                </a:solidFill>
              </a:rPr>
              <a:t>track one</a:t>
            </a:r>
            <a:r>
              <a:rPr lang="ru" sz="1100">
                <a:solidFill>
                  <a:schemeClr val="dk1"/>
                </a:solidFill>
              </a:rPr>
              <a:t> set of complex coefficients (cₙ) by using </a:t>
            </a:r>
            <a:r>
              <a:rPr b="1" lang="ru" sz="1100">
                <a:solidFill>
                  <a:schemeClr val="dk1"/>
                </a:solidFill>
              </a:rPr>
              <a:t>Euler formula</a:t>
            </a:r>
            <a:r>
              <a:rPr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4363" y="3348437"/>
            <a:ext cx="1824100" cy="38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750" y="3858319"/>
            <a:ext cx="1769350" cy="9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8" y="83565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4"/>
              </a:rPr>
              <a:t>Link to the source</a:t>
            </a:r>
            <a:endParaRPr sz="800"/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88" y="1943687"/>
            <a:ext cx="1824100" cy="38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75" y="2367144"/>
            <a:ext cx="1769350" cy="92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48"/>
          <p:cNvCxnSpPr/>
          <p:nvPr/>
        </p:nvCxnSpPr>
        <p:spPr>
          <a:xfrm rot="-5400000">
            <a:off x="1610125" y="1948550"/>
            <a:ext cx="1123800" cy="2955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9" name="Google Shape;379;p48"/>
          <p:cNvCxnSpPr/>
          <p:nvPr/>
        </p:nvCxnSpPr>
        <p:spPr>
          <a:xfrm flipH="1" rot="10800000">
            <a:off x="2017050" y="1512700"/>
            <a:ext cx="1800900" cy="1556100"/>
          </a:xfrm>
          <a:prstGeom prst="bentConnector3">
            <a:avLst>
              <a:gd fmla="val 996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0" name="Google Shape;380;p48"/>
          <p:cNvSpPr/>
          <p:nvPr/>
        </p:nvSpPr>
        <p:spPr>
          <a:xfrm>
            <a:off x="429600" y="2388761"/>
            <a:ext cx="1529700" cy="4464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2110800" y="949121"/>
            <a:ext cx="1030200" cy="5853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429600" y="2835161"/>
            <a:ext cx="1529700" cy="4464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8"/>
          <p:cNvSpPr/>
          <p:nvPr/>
        </p:nvSpPr>
        <p:spPr>
          <a:xfrm>
            <a:off x="3635400" y="949121"/>
            <a:ext cx="1030200" cy="5853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7899" y="2035650"/>
            <a:ext cx="4473924" cy="523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/>
          <p:nvPr/>
        </p:nvSpPr>
        <p:spPr>
          <a:xfrm>
            <a:off x="6039863" y="1943675"/>
            <a:ext cx="1110000" cy="6159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8"/>
          <p:cNvSpPr/>
          <p:nvPr/>
        </p:nvSpPr>
        <p:spPr>
          <a:xfrm>
            <a:off x="7552650" y="1943675"/>
            <a:ext cx="1110000" cy="6159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286" y="2780300"/>
            <a:ext cx="4109501" cy="5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 rotWithShape="1">
          <a:blip r:embed="rId9">
            <a:alphaModFix/>
          </a:blip>
          <a:srcRect b="0" l="0" r="0" t="5428"/>
          <a:stretch/>
        </p:blipFill>
        <p:spPr>
          <a:xfrm>
            <a:off x="4572000" y="3369825"/>
            <a:ext cx="4411649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3885" y="3369825"/>
            <a:ext cx="769740" cy="4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0" t="5428"/>
          <a:stretch/>
        </p:blipFill>
        <p:spPr>
          <a:xfrm>
            <a:off x="2328575" y="2126329"/>
            <a:ext cx="4411649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50" y="871675"/>
            <a:ext cx="4313925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13" y="1583969"/>
            <a:ext cx="176935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6450" y="3863950"/>
            <a:ext cx="4042825" cy="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/>
          <p:nvPr/>
        </p:nvSpPr>
        <p:spPr>
          <a:xfrm>
            <a:off x="5204230" y="2505100"/>
            <a:ext cx="1588800" cy="6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2531050" y="3863950"/>
            <a:ext cx="1847100" cy="6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4500" y="3619621"/>
            <a:ext cx="1009800" cy="24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9"/>
          <p:cNvCxnSpPr/>
          <p:nvPr/>
        </p:nvCxnSpPr>
        <p:spPr>
          <a:xfrm flipH="1">
            <a:off x="4005400" y="3234500"/>
            <a:ext cx="13254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08" name="Google Shape;408;p50"/>
          <p:cNvPicPr preferRelativeResize="0"/>
          <p:nvPr/>
        </p:nvPicPr>
        <p:blipFill rotWithShape="1">
          <a:blip r:embed="rId3">
            <a:alphaModFix/>
          </a:blip>
          <a:srcRect b="0" l="0" r="0" t="5428"/>
          <a:stretch/>
        </p:blipFill>
        <p:spPr>
          <a:xfrm>
            <a:off x="2328575" y="2126329"/>
            <a:ext cx="4411649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50" y="871675"/>
            <a:ext cx="4313925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13" y="1583969"/>
            <a:ext cx="176935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825" y="3812975"/>
            <a:ext cx="4042825" cy="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/>
          <p:nvPr/>
        </p:nvSpPr>
        <p:spPr>
          <a:xfrm>
            <a:off x="5204230" y="2505100"/>
            <a:ext cx="1588800" cy="6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0"/>
          <p:cNvSpPr/>
          <p:nvPr/>
        </p:nvSpPr>
        <p:spPr>
          <a:xfrm>
            <a:off x="4664950" y="3833888"/>
            <a:ext cx="2021700" cy="6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1158" y="3568650"/>
            <a:ext cx="1278868" cy="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20" name="Google Shape;420;p51"/>
          <p:cNvPicPr preferRelativeResize="0"/>
          <p:nvPr/>
        </p:nvPicPr>
        <p:blipFill rotWithShape="1">
          <a:blip r:embed="rId3">
            <a:alphaModFix/>
          </a:blip>
          <a:srcRect b="0" l="0" r="34887" t="5428"/>
          <a:stretch/>
        </p:blipFill>
        <p:spPr>
          <a:xfrm>
            <a:off x="2328575" y="2126325"/>
            <a:ext cx="2872551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50" y="871675"/>
            <a:ext cx="4313925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13" y="1583969"/>
            <a:ext cx="176935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1"/>
          <p:cNvPicPr preferRelativeResize="0"/>
          <p:nvPr/>
        </p:nvPicPr>
        <p:blipFill rotWithShape="1">
          <a:blip r:embed="rId6">
            <a:alphaModFix/>
          </a:blip>
          <a:srcRect b="0" l="50961" r="0" t="0"/>
          <a:stretch/>
        </p:blipFill>
        <p:spPr>
          <a:xfrm>
            <a:off x="5201125" y="2542925"/>
            <a:ext cx="1982574" cy="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/>
          <p:nvPr/>
        </p:nvSpPr>
        <p:spPr>
          <a:xfrm>
            <a:off x="2816675" y="2571750"/>
            <a:ext cx="3531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1"/>
          <p:cNvSpPr/>
          <p:nvPr/>
        </p:nvSpPr>
        <p:spPr>
          <a:xfrm>
            <a:off x="3250025" y="2571750"/>
            <a:ext cx="3531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/>
          <p:nvPr/>
        </p:nvSpPr>
        <p:spPr>
          <a:xfrm>
            <a:off x="5201125" y="2571750"/>
            <a:ext cx="439500" cy="56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 rotWithShape="1">
          <a:blip r:embed="rId3">
            <a:alphaModFix/>
          </a:blip>
          <a:srcRect b="0" l="0" r="34887" t="5428"/>
          <a:stretch/>
        </p:blipFill>
        <p:spPr>
          <a:xfrm>
            <a:off x="2328575" y="2126325"/>
            <a:ext cx="2872551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50" y="871675"/>
            <a:ext cx="4313925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13" y="1583969"/>
            <a:ext cx="176935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 rotWithShape="1">
          <a:blip r:embed="rId6">
            <a:alphaModFix/>
          </a:blip>
          <a:srcRect b="0" l="50961" r="0" t="0"/>
          <a:stretch/>
        </p:blipFill>
        <p:spPr>
          <a:xfrm>
            <a:off x="5201125" y="2542925"/>
            <a:ext cx="1982574" cy="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/>
          <p:nvPr/>
        </p:nvSpPr>
        <p:spPr>
          <a:xfrm>
            <a:off x="2816675" y="2571750"/>
            <a:ext cx="3531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"/>
          <p:cNvSpPr/>
          <p:nvPr/>
        </p:nvSpPr>
        <p:spPr>
          <a:xfrm>
            <a:off x="3250025" y="2571750"/>
            <a:ext cx="3531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/>
          <p:nvPr/>
        </p:nvSpPr>
        <p:spPr>
          <a:xfrm>
            <a:off x="5201125" y="2571750"/>
            <a:ext cx="439500" cy="56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4175" y="3417925"/>
            <a:ext cx="1702575" cy="122132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50" y="871675"/>
            <a:ext cx="4313925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407" y="3696650"/>
            <a:ext cx="1686694" cy="1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 rotWithShape="1">
          <a:blip r:embed="rId5">
            <a:alphaModFix/>
          </a:blip>
          <a:srcRect b="51221" l="0" r="0" t="0"/>
          <a:stretch/>
        </p:blipFill>
        <p:spPr>
          <a:xfrm>
            <a:off x="4434450" y="3972750"/>
            <a:ext cx="2805200" cy="65772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8" name="Google Shape;448;p53"/>
          <p:cNvCxnSpPr/>
          <p:nvPr/>
        </p:nvCxnSpPr>
        <p:spPr>
          <a:xfrm>
            <a:off x="3778913" y="4368150"/>
            <a:ext cx="554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9" name="Google Shape;44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513" y="1723319"/>
            <a:ext cx="176935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 rotWithShape="1">
          <a:blip r:embed="rId7">
            <a:alphaModFix/>
          </a:blip>
          <a:srcRect b="0" l="0" r="34887" t="5428"/>
          <a:stretch/>
        </p:blipFill>
        <p:spPr>
          <a:xfrm>
            <a:off x="2224050" y="2151250"/>
            <a:ext cx="2872551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 rotWithShape="1">
          <a:blip r:embed="rId8">
            <a:alphaModFix/>
          </a:blip>
          <a:srcRect b="0" l="50961" r="0" t="0"/>
          <a:stretch/>
        </p:blipFill>
        <p:spPr>
          <a:xfrm>
            <a:off x="5096600" y="2546239"/>
            <a:ext cx="1982574" cy="6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3"/>
          <p:cNvCxnSpPr/>
          <p:nvPr/>
        </p:nvCxnSpPr>
        <p:spPr>
          <a:xfrm>
            <a:off x="4761700" y="3198475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425025" y="864450"/>
            <a:ext cx="389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Second thing we </a:t>
            </a:r>
            <a:r>
              <a:rPr lang="ru" sz="1800">
                <a:solidFill>
                  <a:schemeClr val="dk2"/>
                </a:solidFill>
              </a:rPr>
              <a:t>should</a:t>
            </a:r>
            <a:r>
              <a:rPr lang="ru" sz="1800">
                <a:solidFill>
                  <a:schemeClr val="dk2"/>
                </a:solidFill>
              </a:rPr>
              <a:t> prove is: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5" y="1339700"/>
            <a:ext cx="2498600" cy="765875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88" y="2913525"/>
            <a:ext cx="2649875" cy="8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4"/>
          <p:cNvSpPr txBox="1"/>
          <p:nvPr/>
        </p:nvSpPr>
        <p:spPr>
          <a:xfrm>
            <a:off x="548575" y="2409250"/>
            <a:ext cx="18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start with: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2" name="Google Shape;462;p54"/>
          <p:cNvPicPr preferRelativeResize="0"/>
          <p:nvPr/>
        </p:nvPicPr>
        <p:blipFill rotWithShape="1">
          <a:blip r:embed="rId5">
            <a:alphaModFix/>
          </a:blip>
          <a:srcRect b="0" l="0" r="0" t="13614"/>
          <a:stretch/>
        </p:blipFill>
        <p:spPr>
          <a:xfrm>
            <a:off x="548575" y="3838775"/>
            <a:ext cx="6149476" cy="10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601100" y="1584100"/>
            <a:ext cx="44703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ru"/>
              <a:t>Content</a:t>
            </a:r>
            <a:endParaRPr/>
          </a:p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542425" y="2571750"/>
            <a:ext cx="29106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</a:pPr>
            <a:r>
              <a:rPr lang="ru">
                <a:latin typeface="Wix Madefor Display"/>
                <a:ea typeface="Wix Madefor Display"/>
                <a:cs typeface="Wix Madefor Display"/>
                <a:sym typeface="Wix Madefor Display"/>
              </a:rPr>
              <a:t>Lecture: Spectrograms</a:t>
            </a:r>
            <a:endParaRPr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68" name="Google Shape;468;p55"/>
          <p:cNvPicPr preferRelativeResize="0"/>
          <p:nvPr/>
        </p:nvPicPr>
        <p:blipFill rotWithShape="1">
          <a:blip r:embed="rId3">
            <a:alphaModFix/>
          </a:blip>
          <a:srcRect b="0" l="0" r="0" t="13614"/>
          <a:stretch/>
        </p:blipFill>
        <p:spPr>
          <a:xfrm>
            <a:off x="303625" y="835400"/>
            <a:ext cx="6516500" cy="11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25" y="2080475"/>
            <a:ext cx="7998549" cy="2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 b="0" l="0" r="0" t="13614"/>
          <a:stretch/>
        </p:blipFill>
        <p:spPr>
          <a:xfrm>
            <a:off x="303625" y="835400"/>
            <a:ext cx="6516500" cy="11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25" y="2080475"/>
            <a:ext cx="7998549" cy="22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6"/>
          <p:cNvSpPr/>
          <p:nvPr/>
        </p:nvSpPr>
        <p:spPr>
          <a:xfrm>
            <a:off x="5532500" y="3551475"/>
            <a:ext cx="2769600" cy="842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7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84350" y="1146549"/>
            <a:ext cx="341810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4131838" y="514900"/>
            <a:ext cx="48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Specific: Any periodic function </a:t>
            </a:r>
            <a:r>
              <a:rPr b="1" i="1" lang="ru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period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integrable over the interval </a:t>
            </a: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T]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can be represented as a </a:t>
            </a:r>
            <a:r>
              <a:rPr b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Series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38" y="1512800"/>
            <a:ext cx="4674124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7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sp>
        <p:nvSpPr>
          <p:cNvPr id="487" name="Google Shape;487;p57"/>
          <p:cNvSpPr txBox="1"/>
          <p:nvPr/>
        </p:nvSpPr>
        <p:spPr>
          <a:xfrm>
            <a:off x="4499013" y="2531075"/>
            <a:ext cx="4046700" cy="7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Instead of tracking two</a:t>
            </a:r>
            <a:r>
              <a:rPr lang="ru" sz="1100">
                <a:solidFill>
                  <a:schemeClr val="dk1"/>
                </a:solidFill>
              </a:rPr>
              <a:t> sets of real coefficients (aₙ and bₙ), we can </a:t>
            </a:r>
            <a:r>
              <a:rPr b="1" lang="ru" sz="1100">
                <a:solidFill>
                  <a:schemeClr val="dk1"/>
                </a:solidFill>
              </a:rPr>
              <a:t>track one</a:t>
            </a:r>
            <a:r>
              <a:rPr lang="ru" sz="1100">
                <a:solidFill>
                  <a:schemeClr val="dk1"/>
                </a:solidFill>
              </a:rPr>
              <a:t> set of complex coefficients (cₙ) by using </a:t>
            </a:r>
            <a:r>
              <a:rPr b="1" lang="ru" sz="1100">
                <a:solidFill>
                  <a:schemeClr val="dk1"/>
                </a:solidFill>
              </a:rPr>
              <a:t>Euler formula</a:t>
            </a:r>
            <a:r>
              <a:rPr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88" name="Google Shape;48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025" y="3400850"/>
            <a:ext cx="2805200" cy="1348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245775" y="826550"/>
            <a:ext cx="3887686" cy="31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8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813735" y="833261"/>
            <a:ext cx="3887686" cy="3127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8"/>
          <p:cNvCxnSpPr/>
          <p:nvPr/>
        </p:nvCxnSpPr>
        <p:spPr>
          <a:xfrm>
            <a:off x="4133466" y="2487213"/>
            <a:ext cx="532500" cy="0"/>
          </a:xfrm>
          <a:prstGeom prst="straightConnector1">
            <a:avLst/>
          </a:prstGeom>
          <a:noFill/>
          <a:ln cap="flat" cmpd="sng" w="108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58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498" name="Google Shape;498;p58"/>
          <p:cNvCxnSpPr/>
          <p:nvPr/>
        </p:nvCxnSpPr>
        <p:spPr>
          <a:xfrm flipH="1" rot="10800000">
            <a:off x="5612406" y="2136207"/>
            <a:ext cx="2069400" cy="577800"/>
          </a:xfrm>
          <a:prstGeom prst="straightConnector1">
            <a:avLst/>
          </a:prstGeom>
          <a:noFill/>
          <a:ln cap="flat" cmpd="sng" w="108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8"/>
          <p:cNvCxnSpPr/>
          <p:nvPr/>
        </p:nvCxnSpPr>
        <p:spPr>
          <a:xfrm>
            <a:off x="5112696" y="2347941"/>
            <a:ext cx="1917300" cy="663900"/>
          </a:xfrm>
          <a:prstGeom prst="straightConnector1">
            <a:avLst/>
          </a:prstGeom>
          <a:noFill/>
          <a:ln cap="flat" cmpd="sng" w="108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8"/>
          <p:cNvCxnSpPr/>
          <p:nvPr/>
        </p:nvCxnSpPr>
        <p:spPr>
          <a:xfrm>
            <a:off x="4861249" y="2454883"/>
            <a:ext cx="1761000" cy="620700"/>
          </a:xfrm>
          <a:prstGeom prst="straightConnector1">
            <a:avLst/>
          </a:prstGeom>
          <a:noFill/>
          <a:ln cap="flat" cmpd="sng" w="108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58"/>
          <p:cNvSpPr/>
          <p:nvPr/>
        </p:nvSpPr>
        <p:spPr>
          <a:xfrm>
            <a:off x="5907699" y="2609169"/>
            <a:ext cx="36900" cy="33300"/>
          </a:xfrm>
          <a:prstGeom prst="ellipse">
            <a:avLst/>
          </a:prstGeom>
          <a:solidFill>
            <a:schemeClr val="accent1"/>
          </a:solidFill>
          <a:ln cap="flat" cmpd="sng" w="108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975" lIns="103975" spcFirstLastPara="1" rIns="103975" wrap="square" tIns="103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2"/>
          </a:p>
        </p:txBody>
      </p:sp>
      <p:sp>
        <p:nvSpPr>
          <p:cNvPr id="502" name="Google Shape;502;p58"/>
          <p:cNvSpPr/>
          <p:nvPr/>
        </p:nvSpPr>
        <p:spPr>
          <a:xfrm>
            <a:off x="6254374" y="2518610"/>
            <a:ext cx="36900" cy="33300"/>
          </a:xfrm>
          <a:prstGeom prst="ellipse">
            <a:avLst/>
          </a:prstGeom>
          <a:solidFill>
            <a:schemeClr val="accent1"/>
          </a:solidFill>
          <a:ln cap="flat" cmpd="sng" w="108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975" lIns="103975" spcFirstLastPara="1" rIns="103975" wrap="square" tIns="103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2"/>
          </a:p>
        </p:txBody>
      </p:sp>
      <p:sp>
        <p:nvSpPr>
          <p:cNvPr id="503" name="Google Shape;503;p58"/>
          <p:cNvSpPr/>
          <p:nvPr/>
        </p:nvSpPr>
        <p:spPr>
          <a:xfrm>
            <a:off x="6578643" y="2423623"/>
            <a:ext cx="36900" cy="33300"/>
          </a:xfrm>
          <a:prstGeom prst="ellipse">
            <a:avLst/>
          </a:prstGeom>
          <a:solidFill>
            <a:schemeClr val="accent1"/>
          </a:solidFill>
          <a:ln cap="flat" cmpd="sng" w="108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975" lIns="103975" spcFirstLastPara="1" rIns="103975" wrap="square" tIns="103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2"/>
          </a:p>
        </p:txBody>
      </p:sp>
      <p:sp>
        <p:nvSpPr>
          <p:cNvPr id="504" name="Google Shape;504;p58"/>
          <p:cNvSpPr txBox="1"/>
          <p:nvPr/>
        </p:nvSpPr>
        <p:spPr>
          <a:xfrm rot="-1249115">
            <a:off x="6858755" y="3058940"/>
            <a:ext cx="490419" cy="18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975" lIns="103975" spcFirstLastPara="1" rIns="103975" wrap="square" tIns="10397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9">
                <a:solidFill>
                  <a:schemeClr val="dk2"/>
                </a:solidFill>
              </a:rPr>
              <a:t>1 Hz</a:t>
            </a:r>
            <a:endParaRPr sz="909">
              <a:solidFill>
                <a:schemeClr val="dk2"/>
              </a:solidFill>
            </a:endParaRPr>
          </a:p>
        </p:txBody>
      </p:sp>
      <p:cxnSp>
        <p:nvCxnSpPr>
          <p:cNvPr id="505" name="Google Shape;505;p58"/>
          <p:cNvCxnSpPr/>
          <p:nvPr/>
        </p:nvCxnSpPr>
        <p:spPr>
          <a:xfrm>
            <a:off x="5924959" y="2002688"/>
            <a:ext cx="0" cy="482700"/>
          </a:xfrm>
          <a:prstGeom prst="straightConnector1">
            <a:avLst/>
          </a:prstGeom>
          <a:noFill/>
          <a:ln cap="flat" cmpd="sng" w="108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06" name="Google Shape;506;p58"/>
          <p:cNvSpPr txBox="1"/>
          <p:nvPr/>
        </p:nvSpPr>
        <p:spPr>
          <a:xfrm>
            <a:off x="5612406" y="1585241"/>
            <a:ext cx="2451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975" lIns="103975" spcFirstLastPara="1" rIns="103975" wrap="square" tIns="10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64">
                <a:solidFill>
                  <a:schemeClr val="dk2"/>
                </a:solidFill>
              </a:rPr>
              <a:t>Here frequency equals 1 Hz.</a:t>
            </a:r>
            <a:endParaRPr sz="1364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9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759125"/>
            <a:ext cx="3926917" cy="315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9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5003054" y="765903"/>
            <a:ext cx="3926917" cy="3158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9"/>
          <p:cNvCxnSpPr/>
          <p:nvPr/>
        </p:nvCxnSpPr>
        <p:spPr>
          <a:xfrm>
            <a:off x="4315921" y="2436546"/>
            <a:ext cx="537900" cy="0"/>
          </a:xfrm>
          <a:prstGeom prst="straightConnector1">
            <a:avLst/>
          </a:prstGeom>
          <a:noFill/>
          <a:ln cap="flat" cmpd="sng" w="109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59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516" name="Google Shape;516;p59"/>
          <p:cNvCxnSpPr/>
          <p:nvPr/>
        </p:nvCxnSpPr>
        <p:spPr>
          <a:xfrm flipH="1" rot="10800000">
            <a:off x="5809784" y="2082129"/>
            <a:ext cx="2090400" cy="583500"/>
          </a:xfrm>
          <a:prstGeom prst="straightConnector1">
            <a:avLst/>
          </a:prstGeom>
          <a:noFill/>
          <a:ln cap="flat" cmpd="sng" w="109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9"/>
          <p:cNvCxnSpPr/>
          <p:nvPr/>
        </p:nvCxnSpPr>
        <p:spPr>
          <a:xfrm>
            <a:off x="5305032" y="2295868"/>
            <a:ext cx="1936500" cy="670500"/>
          </a:xfrm>
          <a:prstGeom prst="straightConnector1">
            <a:avLst/>
          </a:prstGeom>
          <a:noFill/>
          <a:ln cap="flat" cmpd="sng" w="109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9"/>
          <p:cNvCxnSpPr/>
          <p:nvPr/>
        </p:nvCxnSpPr>
        <p:spPr>
          <a:xfrm>
            <a:off x="5051048" y="2403890"/>
            <a:ext cx="1778700" cy="627000"/>
          </a:xfrm>
          <a:prstGeom prst="straightConnector1">
            <a:avLst/>
          </a:prstGeom>
          <a:noFill/>
          <a:ln cap="flat" cmpd="sng" w="109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59"/>
          <p:cNvSpPr/>
          <p:nvPr/>
        </p:nvSpPr>
        <p:spPr>
          <a:xfrm>
            <a:off x="6108057" y="2559733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8"/>
          </a:p>
        </p:txBody>
      </p:sp>
      <p:sp>
        <p:nvSpPr>
          <p:cNvPr id="520" name="Google Shape;520;p59"/>
          <p:cNvSpPr/>
          <p:nvPr/>
        </p:nvSpPr>
        <p:spPr>
          <a:xfrm>
            <a:off x="6458230" y="2468259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8"/>
          </a:p>
        </p:txBody>
      </p:sp>
      <p:sp>
        <p:nvSpPr>
          <p:cNvPr id="521" name="Google Shape;521;p59"/>
          <p:cNvSpPr/>
          <p:nvPr/>
        </p:nvSpPr>
        <p:spPr>
          <a:xfrm>
            <a:off x="6785772" y="2372314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8"/>
          </a:p>
        </p:txBody>
      </p:sp>
      <p:sp>
        <p:nvSpPr>
          <p:cNvPr id="522" name="Google Shape;522;p59"/>
          <p:cNvSpPr txBox="1"/>
          <p:nvPr/>
        </p:nvSpPr>
        <p:spPr>
          <a:xfrm rot="-1248952">
            <a:off x="7068682" y="3014023"/>
            <a:ext cx="495546" cy="183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19">
                <a:solidFill>
                  <a:schemeClr val="dk2"/>
                </a:solidFill>
              </a:rPr>
              <a:t>1 Hz</a:t>
            </a:r>
            <a:endParaRPr sz="919">
              <a:solidFill>
                <a:schemeClr val="dk2"/>
              </a:solidFill>
            </a:endParaRPr>
          </a:p>
        </p:txBody>
      </p:sp>
      <p:sp>
        <p:nvSpPr>
          <p:cNvPr id="523" name="Google Shape;523;p59"/>
          <p:cNvSpPr txBox="1"/>
          <p:nvPr/>
        </p:nvSpPr>
        <p:spPr>
          <a:xfrm rot="-1248952">
            <a:off x="7462541" y="2857146"/>
            <a:ext cx="495546" cy="183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19">
                <a:solidFill>
                  <a:schemeClr val="dk2"/>
                </a:solidFill>
              </a:rPr>
              <a:t>3 Hz</a:t>
            </a:r>
            <a:endParaRPr sz="919">
              <a:solidFill>
                <a:schemeClr val="dk2"/>
              </a:solidFill>
            </a:endParaRPr>
          </a:p>
        </p:txBody>
      </p:sp>
      <p:cxnSp>
        <p:nvCxnSpPr>
          <p:cNvPr id="524" name="Google Shape;524;p59"/>
          <p:cNvCxnSpPr/>
          <p:nvPr/>
        </p:nvCxnSpPr>
        <p:spPr>
          <a:xfrm>
            <a:off x="6471414" y="1916199"/>
            <a:ext cx="0" cy="487800"/>
          </a:xfrm>
          <a:prstGeom prst="straightConnector1">
            <a:avLst/>
          </a:prstGeom>
          <a:noFill/>
          <a:ln cap="flat" cmpd="sng" w="109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25" name="Google Shape;525;p59"/>
          <p:cNvSpPr txBox="1"/>
          <p:nvPr/>
        </p:nvSpPr>
        <p:spPr>
          <a:xfrm>
            <a:off x="5840373" y="1519067"/>
            <a:ext cx="2476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025" lIns="105025" spcFirstLastPara="1" rIns="105025" wrap="square" tIns="10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78">
                <a:solidFill>
                  <a:schemeClr val="dk2"/>
                </a:solidFill>
              </a:rPr>
              <a:t>Here frequency equals 3 Hz.</a:t>
            </a:r>
            <a:endParaRPr sz="1378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0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751975"/>
            <a:ext cx="3935783" cy="316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0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5013467" y="758769"/>
            <a:ext cx="3935783" cy="316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60"/>
          <p:cNvCxnSpPr/>
          <p:nvPr/>
        </p:nvCxnSpPr>
        <p:spPr>
          <a:xfrm>
            <a:off x="4324783" y="2433185"/>
            <a:ext cx="539100" cy="0"/>
          </a:xfrm>
          <a:prstGeom prst="straightConnector1">
            <a:avLst/>
          </a:prstGeom>
          <a:noFill/>
          <a:ln cap="flat" cmpd="sng" w="109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60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535" name="Google Shape;535;p60"/>
          <p:cNvCxnSpPr/>
          <p:nvPr/>
        </p:nvCxnSpPr>
        <p:spPr>
          <a:xfrm flipH="1" rot="10800000">
            <a:off x="5822018" y="2078085"/>
            <a:ext cx="2095200" cy="584700"/>
          </a:xfrm>
          <a:prstGeom prst="straightConnector1">
            <a:avLst/>
          </a:prstGeom>
          <a:noFill/>
          <a:ln cap="flat" cmpd="sng" w="109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0"/>
          <p:cNvCxnSpPr/>
          <p:nvPr/>
        </p:nvCxnSpPr>
        <p:spPr>
          <a:xfrm>
            <a:off x="5316127" y="2292189"/>
            <a:ext cx="1941000" cy="672000"/>
          </a:xfrm>
          <a:prstGeom prst="straightConnector1">
            <a:avLst/>
          </a:prstGeom>
          <a:noFill/>
          <a:ln cap="flat" cmpd="sng" w="109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60"/>
          <p:cNvCxnSpPr/>
          <p:nvPr/>
        </p:nvCxnSpPr>
        <p:spPr>
          <a:xfrm>
            <a:off x="5061569" y="2400455"/>
            <a:ext cx="1782900" cy="628200"/>
          </a:xfrm>
          <a:prstGeom prst="straightConnector1">
            <a:avLst/>
          </a:prstGeom>
          <a:noFill/>
          <a:ln cap="flat" cmpd="sng" w="109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60"/>
          <p:cNvSpPr/>
          <p:nvPr/>
        </p:nvSpPr>
        <p:spPr>
          <a:xfrm>
            <a:off x="6120964" y="2556649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2"/>
          </a:p>
        </p:txBody>
      </p:sp>
      <p:sp>
        <p:nvSpPr>
          <p:cNvPr id="539" name="Google Shape;539;p60"/>
          <p:cNvSpPr/>
          <p:nvPr/>
        </p:nvSpPr>
        <p:spPr>
          <a:xfrm>
            <a:off x="6471927" y="2464970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2"/>
          </a:p>
        </p:txBody>
      </p:sp>
      <p:sp>
        <p:nvSpPr>
          <p:cNvPr id="540" name="Google Shape;540;p60"/>
          <p:cNvSpPr/>
          <p:nvPr/>
        </p:nvSpPr>
        <p:spPr>
          <a:xfrm>
            <a:off x="6800208" y="2368808"/>
            <a:ext cx="37200" cy="33900"/>
          </a:xfrm>
          <a:prstGeom prst="ellipse">
            <a:avLst/>
          </a:prstGeom>
          <a:solidFill>
            <a:schemeClr val="accent1"/>
          </a:solidFill>
          <a:ln cap="flat" cmpd="sng" w="10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2"/>
          </a:p>
        </p:txBody>
      </p:sp>
      <p:sp>
        <p:nvSpPr>
          <p:cNvPr id="541" name="Google Shape;541;p60"/>
          <p:cNvSpPr txBox="1"/>
          <p:nvPr/>
        </p:nvSpPr>
        <p:spPr>
          <a:xfrm rot="-1247942">
            <a:off x="7083856" y="3011985"/>
            <a:ext cx="496774" cy="18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21">
                <a:solidFill>
                  <a:schemeClr val="dk2"/>
                </a:solidFill>
              </a:rPr>
              <a:t>1 Hz</a:t>
            </a:r>
            <a:endParaRPr sz="921">
              <a:solidFill>
                <a:schemeClr val="dk2"/>
              </a:solidFill>
            </a:endParaRPr>
          </a:p>
        </p:txBody>
      </p:sp>
      <p:sp>
        <p:nvSpPr>
          <p:cNvPr id="542" name="Google Shape;542;p60"/>
          <p:cNvSpPr txBox="1"/>
          <p:nvPr/>
        </p:nvSpPr>
        <p:spPr>
          <a:xfrm rot="-1247942">
            <a:off x="7478603" y="2854754"/>
            <a:ext cx="496774" cy="18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21">
                <a:solidFill>
                  <a:schemeClr val="dk2"/>
                </a:solidFill>
              </a:rPr>
              <a:t>3 Hz</a:t>
            </a:r>
            <a:endParaRPr sz="921">
              <a:solidFill>
                <a:schemeClr val="dk2"/>
              </a:solidFill>
            </a:endParaRPr>
          </a:p>
        </p:txBody>
      </p:sp>
      <p:sp>
        <p:nvSpPr>
          <p:cNvPr id="543" name="Google Shape;543;p60"/>
          <p:cNvSpPr txBox="1"/>
          <p:nvPr/>
        </p:nvSpPr>
        <p:spPr>
          <a:xfrm rot="-1232877">
            <a:off x="7791272" y="2725293"/>
            <a:ext cx="496594" cy="183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5275" lIns="105275" spcFirstLastPara="1" rIns="105275" wrap="square" tIns="10527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21">
                <a:solidFill>
                  <a:schemeClr val="dk2"/>
                </a:solidFill>
              </a:rPr>
              <a:t>5 Hz</a:t>
            </a:r>
            <a:endParaRPr sz="921">
              <a:solidFill>
                <a:schemeClr val="dk2"/>
              </a:solidFill>
            </a:endParaRPr>
          </a:p>
        </p:txBody>
      </p:sp>
      <p:cxnSp>
        <p:nvCxnSpPr>
          <p:cNvPr id="544" name="Google Shape;544;p60"/>
          <p:cNvCxnSpPr/>
          <p:nvPr/>
        </p:nvCxnSpPr>
        <p:spPr>
          <a:xfrm>
            <a:off x="6818861" y="1803397"/>
            <a:ext cx="0" cy="488700"/>
          </a:xfrm>
          <a:prstGeom prst="straightConnector1">
            <a:avLst/>
          </a:prstGeom>
          <a:noFill/>
          <a:ln cap="flat" cmpd="sng" w="1097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45" name="Google Shape;545;p60"/>
          <p:cNvSpPr txBox="1"/>
          <p:nvPr/>
        </p:nvSpPr>
        <p:spPr>
          <a:xfrm>
            <a:off x="6222666" y="1397711"/>
            <a:ext cx="2482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275" lIns="105275" spcFirstLastPara="1" rIns="105275" wrap="square" tIns="105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81">
                <a:solidFill>
                  <a:schemeClr val="dk2"/>
                </a:solidFill>
              </a:rPr>
              <a:t>Here frequency equals 5 Hz.</a:t>
            </a:r>
            <a:endParaRPr sz="138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1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802100"/>
            <a:ext cx="3873607" cy="311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940415" y="808786"/>
            <a:ext cx="3873607" cy="311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61"/>
          <p:cNvCxnSpPr/>
          <p:nvPr/>
        </p:nvCxnSpPr>
        <p:spPr>
          <a:xfrm>
            <a:off x="4262610" y="2456749"/>
            <a:ext cx="530700" cy="0"/>
          </a:xfrm>
          <a:prstGeom prst="straightConnector1">
            <a:avLst/>
          </a:prstGeom>
          <a:noFill/>
          <a:ln cap="flat" cmpd="sng" w="108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61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54" name="Google Shape;554;p61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555" name="Google Shape;555;p61"/>
          <p:cNvCxnSpPr/>
          <p:nvPr/>
        </p:nvCxnSpPr>
        <p:spPr>
          <a:xfrm flipH="1" rot="10800000">
            <a:off x="5736193" y="2107022"/>
            <a:ext cx="2061900" cy="575700"/>
          </a:xfrm>
          <a:prstGeom prst="straightConnector1">
            <a:avLst/>
          </a:prstGeom>
          <a:noFill/>
          <a:ln cap="flat" cmpd="sng" w="108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61"/>
          <p:cNvCxnSpPr/>
          <p:nvPr/>
        </p:nvCxnSpPr>
        <p:spPr>
          <a:xfrm>
            <a:off x="5238294" y="2317981"/>
            <a:ext cx="1910400" cy="661200"/>
          </a:xfrm>
          <a:prstGeom prst="straightConnector1">
            <a:avLst/>
          </a:prstGeom>
          <a:noFill/>
          <a:ln cap="flat" cmpd="sng" w="108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61"/>
          <p:cNvCxnSpPr/>
          <p:nvPr/>
        </p:nvCxnSpPr>
        <p:spPr>
          <a:xfrm>
            <a:off x="4987757" y="2424536"/>
            <a:ext cx="1903500" cy="670500"/>
          </a:xfrm>
          <a:prstGeom prst="straightConnector1">
            <a:avLst/>
          </a:prstGeom>
          <a:noFill/>
          <a:ln cap="flat" cmpd="sng" w="108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8" name="Google Shape;558;p61"/>
          <p:cNvSpPr/>
          <p:nvPr/>
        </p:nvSpPr>
        <p:spPr>
          <a:xfrm>
            <a:off x="6030417" y="2578263"/>
            <a:ext cx="36600" cy="33300"/>
          </a:xfrm>
          <a:prstGeom prst="ellipse">
            <a:avLst/>
          </a:prstGeom>
          <a:solidFill>
            <a:schemeClr val="accent1"/>
          </a:solidFill>
          <a:ln cap="flat" cmpd="sng" w="1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6"/>
          </a:p>
        </p:txBody>
      </p:sp>
      <p:sp>
        <p:nvSpPr>
          <p:cNvPr id="559" name="Google Shape;559;p61"/>
          <p:cNvSpPr/>
          <p:nvPr/>
        </p:nvSpPr>
        <p:spPr>
          <a:xfrm>
            <a:off x="6375836" y="2488032"/>
            <a:ext cx="36600" cy="33300"/>
          </a:xfrm>
          <a:prstGeom prst="ellipse">
            <a:avLst/>
          </a:prstGeom>
          <a:solidFill>
            <a:schemeClr val="accent1"/>
          </a:solidFill>
          <a:ln cap="flat" cmpd="sng" w="1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6"/>
          </a:p>
        </p:txBody>
      </p:sp>
      <p:sp>
        <p:nvSpPr>
          <p:cNvPr id="560" name="Google Shape;560;p61"/>
          <p:cNvSpPr/>
          <p:nvPr/>
        </p:nvSpPr>
        <p:spPr>
          <a:xfrm>
            <a:off x="6698931" y="2393389"/>
            <a:ext cx="36600" cy="33300"/>
          </a:xfrm>
          <a:prstGeom prst="ellipse">
            <a:avLst/>
          </a:prstGeom>
          <a:solidFill>
            <a:schemeClr val="accent1"/>
          </a:solidFill>
          <a:ln cap="flat" cmpd="sng" w="1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6"/>
          </a:p>
        </p:txBody>
      </p:sp>
      <p:sp>
        <p:nvSpPr>
          <p:cNvPr id="561" name="Google Shape;561;p61"/>
          <p:cNvSpPr txBox="1"/>
          <p:nvPr/>
        </p:nvSpPr>
        <p:spPr>
          <a:xfrm rot="-1248920">
            <a:off x="6977994" y="3026392"/>
            <a:ext cx="488804" cy="180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90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 rot="-1248920">
            <a:off x="7366505" y="2871645"/>
            <a:ext cx="488804" cy="180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90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 rot="-1233610">
            <a:off x="7674384" y="2744195"/>
            <a:ext cx="488623" cy="18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600" lIns="103600" spcFirstLastPara="1" rIns="103600" wrap="square" tIns="1036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90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6631755" y="3035110"/>
            <a:ext cx="49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600" lIns="103600" spcFirstLastPara="1" rIns="103600" wrap="square" tIns="10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9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9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5" name="Google Shape;565;p61"/>
          <p:cNvCxnSpPr/>
          <p:nvPr/>
        </p:nvCxnSpPr>
        <p:spPr>
          <a:xfrm flipH="1" rot="10800000">
            <a:off x="7011115" y="2338810"/>
            <a:ext cx="1965900" cy="696300"/>
          </a:xfrm>
          <a:prstGeom prst="straightConnector1">
            <a:avLst/>
          </a:prstGeom>
          <a:noFill/>
          <a:ln cap="flat" cmpd="sng" w="10800">
            <a:solidFill>
              <a:srgbClr val="888888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2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837925"/>
            <a:ext cx="3829167" cy="308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888202" y="844535"/>
            <a:ext cx="3829167" cy="3080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2"/>
          <p:cNvCxnSpPr/>
          <p:nvPr/>
        </p:nvCxnSpPr>
        <p:spPr>
          <a:xfrm>
            <a:off x="4218173" y="2473591"/>
            <a:ext cx="524700" cy="0"/>
          </a:xfrm>
          <a:prstGeom prst="straightConnector1">
            <a:avLst/>
          </a:prstGeom>
          <a:noFill/>
          <a:ln cap="flat" cmpd="sng" w="106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2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575" name="Google Shape;575;p62"/>
          <p:cNvCxnSpPr/>
          <p:nvPr/>
        </p:nvCxnSpPr>
        <p:spPr>
          <a:xfrm flipH="1" rot="10800000">
            <a:off x="5674851" y="2127872"/>
            <a:ext cx="2038200" cy="569100"/>
          </a:xfrm>
          <a:prstGeom prst="straightConnector1">
            <a:avLst/>
          </a:prstGeom>
          <a:noFill/>
          <a:ln cap="flat" cmpd="sng" w="106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62"/>
          <p:cNvCxnSpPr/>
          <p:nvPr/>
        </p:nvCxnSpPr>
        <p:spPr>
          <a:xfrm>
            <a:off x="5182663" y="2336415"/>
            <a:ext cx="1888500" cy="653700"/>
          </a:xfrm>
          <a:prstGeom prst="straightConnector1">
            <a:avLst/>
          </a:prstGeom>
          <a:noFill/>
          <a:ln cap="flat" cmpd="sng" w="106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2"/>
          <p:cNvCxnSpPr/>
          <p:nvPr/>
        </p:nvCxnSpPr>
        <p:spPr>
          <a:xfrm>
            <a:off x="4935001" y="2441748"/>
            <a:ext cx="1881600" cy="662700"/>
          </a:xfrm>
          <a:prstGeom prst="straightConnector1">
            <a:avLst/>
          </a:prstGeom>
          <a:noFill/>
          <a:ln cap="flat" cmpd="sng" w="106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78" name="Google Shape;578;p62"/>
          <p:cNvSpPr/>
          <p:nvPr/>
        </p:nvSpPr>
        <p:spPr>
          <a:xfrm>
            <a:off x="5965700" y="2593711"/>
            <a:ext cx="36300" cy="33000"/>
          </a:xfrm>
          <a:prstGeom prst="ellipse">
            <a:avLst/>
          </a:prstGeom>
          <a:solidFill>
            <a:schemeClr val="accent1"/>
          </a:solidFill>
          <a:ln cap="flat" cmpd="sng" w="106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8"/>
          </a:p>
        </p:txBody>
      </p:sp>
      <p:sp>
        <p:nvSpPr>
          <p:cNvPr id="579" name="Google Shape;579;p62"/>
          <p:cNvSpPr/>
          <p:nvPr/>
        </p:nvSpPr>
        <p:spPr>
          <a:xfrm>
            <a:off x="6307156" y="2504515"/>
            <a:ext cx="36300" cy="33000"/>
          </a:xfrm>
          <a:prstGeom prst="ellipse">
            <a:avLst/>
          </a:prstGeom>
          <a:solidFill>
            <a:schemeClr val="accent1"/>
          </a:solidFill>
          <a:ln cap="flat" cmpd="sng" w="106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8"/>
          </a:p>
        </p:txBody>
      </p:sp>
      <p:sp>
        <p:nvSpPr>
          <p:cNvPr id="580" name="Google Shape;580;p62"/>
          <p:cNvSpPr/>
          <p:nvPr/>
        </p:nvSpPr>
        <p:spPr>
          <a:xfrm>
            <a:off x="6626545" y="2410958"/>
            <a:ext cx="36300" cy="33000"/>
          </a:xfrm>
          <a:prstGeom prst="ellipse">
            <a:avLst/>
          </a:prstGeom>
          <a:solidFill>
            <a:schemeClr val="accent1"/>
          </a:solidFill>
          <a:ln cap="flat" cmpd="sng" w="106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8"/>
          </a:p>
        </p:txBody>
      </p:sp>
      <p:sp>
        <p:nvSpPr>
          <p:cNvPr id="581" name="Google Shape;581;p62"/>
          <p:cNvSpPr txBox="1"/>
          <p:nvPr/>
        </p:nvSpPr>
        <p:spPr>
          <a:xfrm rot="-1250603">
            <a:off x="6902285" y="3036626"/>
            <a:ext cx="483117" cy="178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89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62"/>
          <p:cNvSpPr txBox="1"/>
          <p:nvPr/>
        </p:nvSpPr>
        <p:spPr>
          <a:xfrm rot="-1250603">
            <a:off x="7286340" y="2883654"/>
            <a:ext cx="483117" cy="178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89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 rot="-1235112">
            <a:off x="7590688" y="2757680"/>
            <a:ext cx="482935" cy="178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425" lIns="102425" spcFirstLastPara="1" rIns="102425" wrap="square" tIns="102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6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896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62"/>
          <p:cNvSpPr txBox="1"/>
          <p:nvPr/>
        </p:nvSpPr>
        <p:spPr>
          <a:xfrm>
            <a:off x="6560139" y="3045317"/>
            <a:ext cx="4851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4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84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5" name="Google Shape;585;p62"/>
          <p:cNvCxnSpPr/>
          <p:nvPr/>
        </p:nvCxnSpPr>
        <p:spPr>
          <a:xfrm flipH="1" rot="10800000">
            <a:off x="6935148" y="2357117"/>
            <a:ext cx="1943100" cy="688200"/>
          </a:xfrm>
          <a:prstGeom prst="straightConnector1">
            <a:avLst/>
          </a:prstGeom>
          <a:noFill/>
          <a:ln cap="flat" cmpd="sng" w="1067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6" name="Google Shape;586;p62"/>
          <p:cNvSpPr txBox="1"/>
          <p:nvPr/>
        </p:nvSpPr>
        <p:spPr>
          <a:xfrm rot="-1078227">
            <a:off x="8267788" y="2150311"/>
            <a:ext cx="678710" cy="289547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4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784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3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859400"/>
            <a:ext cx="3802527" cy="305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3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856893" y="865964"/>
            <a:ext cx="3802527" cy="3058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63"/>
          <p:cNvCxnSpPr/>
          <p:nvPr/>
        </p:nvCxnSpPr>
        <p:spPr>
          <a:xfrm>
            <a:off x="4191526" y="2483687"/>
            <a:ext cx="521100" cy="0"/>
          </a:xfrm>
          <a:prstGeom prst="straightConnector1">
            <a:avLst/>
          </a:prstGeom>
          <a:noFill/>
          <a:ln cap="flat" cmpd="sng" w="106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63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95" name="Google Shape;595;p63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596" name="Google Shape;596;p63"/>
          <p:cNvCxnSpPr/>
          <p:nvPr/>
        </p:nvCxnSpPr>
        <p:spPr>
          <a:xfrm flipH="1" rot="10800000">
            <a:off x="5638068" y="2140613"/>
            <a:ext cx="2024100" cy="564900"/>
          </a:xfrm>
          <a:prstGeom prst="straightConnector1">
            <a:avLst/>
          </a:prstGeom>
          <a:noFill/>
          <a:ln cap="flat" cmpd="sng" w="10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3"/>
          <p:cNvCxnSpPr/>
          <p:nvPr/>
        </p:nvCxnSpPr>
        <p:spPr>
          <a:xfrm>
            <a:off x="5149306" y="2347465"/>
            <a:ext cx="1875300" cy="649200"/>
          </a:xfrm>
          <a:prstGeom prst="straightConnector1">
            <a:avLst/>
          </a:prstGeom>
          <a:noFill/>
          <a:ln cap="flat" cmpd="sng" w="10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3"/>
          <p:cNvCxnSpPr/>
          <p:nvPr/>
        </p:nvCxnSpPr>
        <p:spPr>
          <a:xfrm>
            <a:off x="4903367" y="2452065"/>
            <a:ext cx="1868700" cy="658200"/>
          </a:xfrm>
          <a:prstGeom prst="straightConnector1">
            <a:avLst/>
          </a:prstGeom>
          <a:noFill/>
          <a:ln cap="flat" cmpd="sng" w="106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9" name="Google Shape;599;p63"/>
          <p:cNvSpPr/>
          <p:nvPr/>
        </p:nvSpPr>
        <p:spPr>
          <a:xfrm>
            <a:off x="5926893" y="2602971"/>
            <a:ext cx="36000" cy="32700"/>
          </a:xfrm>
          <a:prstGeom prst="ellipse">
            <a:avLst/>
          </a:prstGeom>
          <a:solidFill>
            <a:schemeClr val="accent1"/>
          </a:solidFill>
          <a:ln cap="flat" cmpd="sng" w="10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/>
          </a:p>
        </p:txBody>
      </p:sp>
      <p:sp>
        <p:nvSpPr>
          <p:cNvPr id="600" name="Google Shape;600;p63"/>
          <p:cNvSpPr/>
          <p:nvPr/>
        </p:nvSpPr>
        <p:spPr>
          <a:xfrm>
            <a:off x="6265973" y="2514396"/>
            <a:ext cx="36000" cy="32700"/>
          </a:xfrm>
          <a:prstGeom prst="ellipse">
            <a:avLst/>
          </a:prstGeom>
          <a:solidFill>
            <a:schemeClr val="accent1"/>
          </a:solidFill>
          <a:ln cap="flat" cmpd="sng" w="10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/>
          </a:p>
        </p:txBody>
      </p:sp>
      <p:sp>
        <p:nvSpPr>
          <p:cNvPr id="601" name="Google Shape;601;p63"/>
          <p:cNvSpPr/>
          <p:nvPr/>
        </p:nvSpPr>
        <p:spPr>
          <a:xfrm>
            <a:off x="6583139" y="2421490"/>
            <a:ext cx="36000" cy="32700"/>
          </a:xfrm>
          <a:prstGeom prst="ellipse">
            <a:avLst/>
          </a:prstGeom>
          <a:solidFill>
            <a:schemeClr val="accent1"/>
          </a:solidFill>
          <a:ln cap="flat" cmpd="sng" w="10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/>
          </a:p>
        </p:txBody>
      </p:sp>
      <p:sp>
        <p:nvSpPr>
          <p:cNvPr id="602" name="Google Shape;602;p63"/>
          <p:cNvSpPr txBox="1"/>
          <p:nvPr/>
        </p:nvSpPr>
        <p:spPr>
          <a:xfrm rot="-1248207">
            <a:off x="6857090" y="3042940"/>
            <a:ext cx="479780" cy="177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89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889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63"/>
          <p:cNvSpPr txBox="1"/>
          <p:nvPr/>
        </p:nvSpPr>
        <p:spPr>
          <a:xfrm rot="-1248207">
            <a:off x="7238472" y="2891033"/>
            <a:ext cx="479780" cy="177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89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889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63"/>
          <p:cNvSpPr txBox="1"/>
          <p:nvPr/>
        </p:nvSpPr>
        <p:spPr>
          <a:xfrm rot="-1234621">
            <a:off x="7540650" y="2765793"/>
            <a:ext cx="479705" cy="177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89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889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517196" y="3051435"/>
            <a:ext cx="48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78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78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6" name="Google Shape;606;p63"/>
          <p:cNvCxnSpPr/>
          <p:nvPr/>
        </p:nvCxnSpPr>
        <p:spPr>
          <a:xfrm flipH="1" rot="10800000">
            <a:off x="6889595" y="2368035"/>
            <a:ext cx="1929600" cy="683400"/>
          </a:xfrm>
          <a:prstGeom prst="straightConnector1">
            <a:avLst/>
          </a:prstGeom>
          <a:noFill/>
          <a:ln cap="flat" cmpd="sng" w="106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7" name="Google Shape;607;p63"/>
          <p:cNvSpPr txBox="1"/>
          <p:nvPr/>
        </p:nvSpPr>
        <p:spPr>
          <a:xfrm rot="-1078030">
            <a:off x="8228776" y="2387054"/>
            <a:ext cx="673967" cy="287364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78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778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8" name="Google Shape;608;p63"/>
          <p:cNvCxnSpPr/>
          <p:nvPr/>
        </p:nvCxnSpPr>
        <p:spPr>
          <a:xfrm rot="10800000">
            <a:off x="4856427" y="1842723"/>
            <a:ext cx="55200" cy="1030800"/>
          </a:xfrm>
          <a:prstGeom prst="straightConnector1">
            <a:avLst/>
          </a:prstGeom>
          <a:noFill/>
          <a:ln cap="flat" cmpd="sng" w="10600">
            <a:solidFill>
              <a:srgbClr val="E6913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9" name="Google Shape;609;p63"/>
          <p:cNvSpPr txBox="1"/>
          <p:nvPr/>
        </p:nvSpPr>
        <p:spPr>
          <a:xfrm>
            <a:off x="4820071" y="1607173"/>
            <a:ext cx="6957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78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778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4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793550"/>
            <a:ext cx="3815772" cy="306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4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872460" y="800136"/>
            <a:ext cx="3815772" cy="3069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64"/>
          <p:cNvCxnSpPr/>
          <p:nvPr/>
        </p:nvCxnSpPr>
        <p:spPr>
          <a:xfrm>
            <a:off x="4204775" y="2423494"/>
            <a:ext cx="522900" cy="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64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18" name="Google Shape;618;p64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619" name="Google Shape;619;p64"/>
          <p:cNvCxnSpPr/>
          <p:nvPr/>
        </p:nvCxnSpPr>
        <p:spPr>
          <a:xfrm flipH="1" rot="10800000">
            <a:off x="5656357" y="2079093"/>
            <a:ext cx="2031300" cy="56700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4"/>
          <p:cNvCxnSpPr/>
          <p:nvPr/>
        </p:nvCxnSpPr>
        <p:spPr>
          <a:xfrm>
            <a:off x="5165891" y="2286798"/>
            <a:ext cx="1881900" cy="65130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64"/>
          <p:cNvCxnSpPr/>
          <p:nvPr/>
        </p:nvCxnSpPr>
        <p:spPr>
          <a:xfrm>
            <a:off x="4919096" y="2391762"/>
            <a:ext cx="1875000" cy="6603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2" name="Google Shape;622;p64"/>
          <p:cNvSpPr/>
          <p:nvPr/>
        </p:nvSpPr>
        <p:spPr>
          <a:xfrm>
            <a:off x="5946188" y="2543194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23" name="Google Shape;623;p64"/>
          <p:cNvSpPr/>
          <p:nvPr/>
        </p:nvSpPr>
        <p:spPr>
          <a:xfrm>
            <a:off x="6286450" y="2454310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24" name="Google Shape;624;p64"/>
          <p:cNvSpPr/>
          <p:nvPr/>
        </p:nvSpPr>
        <p:spPr>
          <a:xfrm>
            <a:off x="6604721" y="2361081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25" name="Google Shape;625;p64"/>
          <p:cNvSpPr txBox="1"/>
          <p:nvPr/>
        </p:nvSpPr>
        <p:spPr>
          <a:xfrm rot="-1248407">
            <a:off x="6879663" y="2984679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64"/>
          <p:cNvSpPr txBox="1"/>
          <p:nvPr/>
        </p:nvSpPr>
        <p:spPr>
          <a:xfrm rot="-1248407">
            <a:off x="7262374" y="2832242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64"/>
          <p:cNvSpPr txBox="1"/>
          <p:nvPr/>
        </p:nvSpPr>
        <p:spPr>
          <a:xfrm rot="-1234115">
            <a:off x="7565614" y="2706563"/>
            <a:ext cx="481601" cy="178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64"/>
          <p:cNvSpPr txBox="1"/>
          <p:nvPr/>
        </p:nvSpPr>
        <p:spPr>
          <a:xfrm>
            <a:off x="6564112" y="2993220"/>
            <a:ext cx="48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9" name="Google Shape;629;p64"/>
          <p:cNvCxnSpPr/>
          <p:nvPr/>
        </p:nvCxnSpPr>
        <p:spPr>
          <a:xfrm flipH="1" rot="10800000">
            <a:off x="6912244" y="2307420"/>
            <a:ext cx="1936500" cy="6858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0" name="Google Shape;630;p64"/>
          <p:cNvSpPr txBox="1"/>
          <p:nvPr/>
        </p:nvSpPr>
        <p:spPr>
          <a:xfrm rot="-1077639">
            <a:off x="8269192" y="2101533"/>
            <a:ext cx="676150" cy="288313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1" name="Google Shape;631;p64"/>
          <p:cNvCxnSpPr/>
          <p:nvPr/>
        </p:nvCxnSpPr>
        <p:spPr>
          <a:xfrm rot="10800000">
            <a:off x="4872185" y="1780289"/>
            <a:ext cx="55200" cy="10344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2" name="Google Shape;632;p64"/>
          <p:cNvSpPr txBox="1"/>
          <p:nvPr/>
        </p:nvSpPr>
        <p:spPr>
          <a:xfrm>
            <a:off x="4835509" y="1543928"/>
            <a:ext cx="69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3" name="Google Shape;633;p64"/>
          <p:cNvCxnSpPr/>
          <p:nvPr/>
        </p:nvCxnSpPr>
        <p:spPr>
          <a:xfrm flipH="1" rot="10800000">
            <a:off x="6884280" y="2282825"/>
            <a:ext cx="20400" cy="1284000"/>
          </a:xfrm>
          <a:prstGeom prst="straightConnector1">
            <a:avLst/>
          </a:prstGeom>
          <a:noFill/>
          <a:ln cap="flat" cmpd="sng" w="106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4" name="Google Shape;634;p64"/>
          <p:cNvSpPr txBox="1"/>
          <p:nvPr/>
        </p:nvSpPr>
        <p:spPr>
          <a:xfrm>
            <a:off x="4727670" y="3637381"/>
            <a:ext cx="2031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9">
                <a:solidFill>
                  <a:schemeClr val="dk2"/>
                </a:solidFill>
              </a:rPr>
              <a:t>But what is this axis?</a:t>
            </a:r>
            <a:endParaRPr sz="2009">
              <a:solidFill>
                <a:schemeClr val="dk2"/>
              </a:solidFill>
            </a:endParaRPr>
          </a:p>
        </p:txBody>
      </p:sp>
      <p:cxnSp>
        <p:nvCxnSpPr>
          <p:cNvPr id="635" name="Google Shape;635;p64"/>
          <p:cNvCxnSpPr/>
          <p:nvPr/>
        </p:nvCxnSpPr>
        <p:spPr>
          <a:xfrm flipH="1" rot="10800000">
            <a:off x="6209150" y="3416200"/>
            <a:ext cx="6087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217750" y="209325"/>
            <a:ext cx="34563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Content: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problems in using waveforms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Frequency spectrum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Fourier Series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Fourier Transform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Discrete Fourier Transform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Spectrograms and STFT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Mel-Scale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Mel filter bank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Mel-Spectrogram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Lecture summary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5"/>
          <p:cNvPicPr preferRelativeResize="0"/>
          <p:nvPr/>
        </p:nvPicPr>
        <p:blipFill rotWithShape="1">
          <a:blip r:embed="rId3">
            <a:alphaModFix/>
          </a:blip>
          <a:srcRect b="1555" l="1615" r="1070" t="0"/>
          <a:stretch/>
        </p:blipFill>
        <p:spPr>
          <a:xfrm>
            <a:off x="389000" y="793550"/>
            <a:ext cx="3815772" cy="306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5"/>
          <p:cNvPicPr preferRelativeResize="0"/>
          <p:nvPr/>
        </p:nvPicPr>
        <p:blipFill rotWithShape="1">
          <a:blip r:embed="rId4">
            <a:alphaModFix/>
          </a:blip>
          <a:srcRect b="1555" l="1615" r="1070" t="0"/>
          <a:stretch/>
        </p:blipFill>
        <p:spPr>
          <a:xfrm>
            <a:off x="4872460" y="800136"/>
            <a:ext cx="3815772" cy="3069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65"/>
          <p:cNvCxnSpPr/>
          <p:nvPr/>
        </p:nvCxnSpPr>
        <p:spPr>
          <a:xfrm>
            <a:off x="4204775" y="2423494"/>
            <a:ext cx="522900" cy="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65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44" name="Google Shape;644;p65"/>
          <p:cNvSpPr txBox="1"/>
          <p:nvPr/>
        </p:nvSpPr>
        <p:spPr>
          <a:xfrm>
            <a:off x="102846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5"/>
              </a:rPr>
              <a:t>Link to the source</a:t>
            </a:r>
            <a:endParaRPr sz="800"/>
          </a:p>
        </p:txBody>
      </p:sp>
      <p:cxnSp>
        <p:nvCxnSpPr>
          <p:cNvPr id="645" name="Google Shape;645;p65"/>
          <p:cNvCxnSpPr/>
          <p:nvPr/>
        </p:nvCxnSpPr>
        <p:spPr>
          <a:xfrm flipH="1" rot="10800000">
            <a:off x="5656357" y="2079093"/>
            <a:ext cx="2031300" cy="56700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65"/>
          <p:cNvCxnSpPr/>
          <p:nvPr/>
        </p:nvCxnSpPr>
        <p:spPr>
          <a:xfrm>
            <a:off x="5165891" y="2286798"/>
            <a:ext cx="1881900" cy="651300"/>
          </a:xfrm>
          <a:prstGeom prst="straightConnector1">
            <a:avLst/>
          </a:prstGeom>
          <a:noFill/>
          <a:ln cap="flat" cmpd="sng" w="106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65"/>
          <p:cNvCxnSpPr/>
          <p:nvPr/>
        </p:nvCxnSpPr>
        <p:spPr>
          <a:xfrm>
            <a:off x="4919096" y="2391762"/>
            <a:ext cx="1875000" cy="6603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8" name="Google Shape;648;p65"/>
          <p:cNvSpPr/>
          <p:nvPr/>
        </p:nvSpPr>
        <p:spPr>
          <a:xfrm>
            <a:off x="5946188" y="2543194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49" name="Google Shape;649;p65"/>
          <p:cNvSpPr/>
          <p:nvPr/>
        </p:nvSpPr>
        <p:spPr>
          <a:xfrm>
            <a:off x="6286450" y="2454310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50" name="Google Shape;650;p65"/>
          <p:cNvSpPr/>
          <p:nvPr/>
        </p:nvSpPr>
        <p:spPr>
          <a:xfrm>
            <a:off x="6604721" y="2361081"/>
            <a:ext cx="36300" cy="32700"/>
          </a:xfrm>
          <a:prstGeom prst="ellipse">
            <a:avLst/>
          </a:prstGeom>
          <a:solidFill>
            <a:schemeClr val="accent1"/>
          </a:solidFill>
          <a:ln cap="flat" cmpd="sng" w="10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2"/>
          </a:p>
        </p:txBody>
      </p:sp>
      <p:sp>
        <p:nvSpPr>
          <p:cNvPr id="651" name="Google Shape;651;p65"/>
          <p:cNvSpPr txBox="1"/>
          <p:nvPr/>
        </p:nvSpPr>
        <p:spPr>
          <a:xfrm rot="-1248407">
            <a:off x="6879663" y="2984679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p65"/>
          <p:cNvSpPr txBox="1"/>
          <p:nvPr/>
        </p:nvSpPr>
        <p:spPr>
          <a:xfrm rot="-1248407">
            <a:off x="7262374" y="2832242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3" name="Google Shape;653;p65"/>
          <p:cNvSpPr txBox="1"/>
          <p:nvPr/>
        </p:nvSpPr>
        <p:spPr>
          <a:xfrm rot="-1234115">
            <a:off x="7565614" y="2706563"/>
            <a:ext cx="481601" cy="178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65"/>
          <p:cNvSpPr txBox="1"/>
          <p:nvPr/>
        </p:nvSpPr>
        <p:spPr>
          <a:xfrm>
            <a:off x="6564112" y="2993220"/>
            <a:ext cx="48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5" name="Google Shape;655;p65"/>
          <p:cNvCxnSpPr/>
          <p:nvPr/>
        </p:nvCxnSpPr>
        <p:spPr>
          <a:xfrm flipH="1" rot="10800000">
            <a:off x="6912244" y="2307420"/>
            <a:ext cx="1936500" cy="6858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6" name="Google Shape;656;p65"/>
          <p:cNvSpPr txBox="1"/>
          <p:nvPr/>
        </p:nvSpPr>
        <p:spPr>
          <a:xfrm rot="-1077639">
            <a:off x="8269192" y="2101533"/>
            <a:ext cx="676150" cy="288313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7" name="Google Shape;657;p65"/>
          <p:cNvCxnSpPr/>
          <p:nvPr/>
        </p:nvCxnSpPr>
        <p:spPr>
          <a:xfrm rot="10800000">
            <a:off x="4872185" y="1780289"/>
            <a:ext cx="55200" cy="10344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8" name="Google Shape;658;p65"/>
          <p:cNvSpPr txBox="1"/>
          <p:nvPr/>
        </p:nvSpPr>
        <p:spPr>
          <a:xfrm>
            <a:off x="4835509" y="1543928"/>
            <a:ext cx="69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9" name="Google Shape;659;p65"/>
          <p:cNvCxnSpPr/>
          <p:nvPr/>
        </p:nvCxnSpPr>
        <p:spPr>
          <a:xfrm flipH="1" rot="10800000">
            <a:off x="6884280" y="2282825"/>
            <a:ext cx="20400" cy="1284000"/>
          </a:xfrm>
          <a:prstGeom prst="straightConnector1">
            <a:avLst/>
          </a:prstGeom>
          <a:noFill/>
          <a:ln cap="flat" cmpd="sng" w="106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0" name="Google Shape;660;p65"/>
          <p:cNvCxnSpPr/>
          <p:nvPr/>
        </p:nvCxnSpPr>
        <p:spPr>
          <a:xfrm flipH="1" rot="10800000">
            <a:off x="6209150" y="3416200"/>
            <a:ext cx="6087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65"/>
          <p:cNvSpPr txBox="1"/>
          <p:nvPr/>
        </p:nvSpPr>
        <p:spPr>
          <a:xfrm>
            <a:off x="5331950" y="3566825"/>
            <a:ext cx="8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Magnitude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65"/>
          <p:cNvSpPr txBox="1"/>
          <p:nvPr/>
        </p:nvSpPr>
        <p:spPr>
          <a:xfrm>
            <a:off x="4930238" y="4003350"/>
            <a:ext cx="3700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Higher magnitude indicates higher similarity between signal and sinusoid.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6"/>
          <p:cNvPicPr preferRelativeResize="0"/>
          <p:nvPr/>
        </p:nvPicPr>
        <p:blipFill rotWithShape="1">
          <a:blip r:embed="rId3">
            <a:alphaModFix/>
          </a:blip>
          <a:srcRect b="25478" l="1598" r="2089" t="0"/>
          <a:stretch/>
        </p:blipFill>
        <p:spPr>
          <a:xfrm>
            <a:off x="4934600" y="1408075"/>
            <a:ext cx="2975149" cy="183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66"/>
          <p:cNvCxnSpPr/>
          <p:nvPr/>
        </p:nvCxnSpPr>
        <p:spPr>
          <a:xfrm>
            <a:off x="4260038" y="2657425"/>
            <a:ext cx="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66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70" name="Google Shape;670;p66"/>
          <p:cNvSpPr txBox="1"/>
          <p:nvPr/>
        </p:nvSpPr>
        <p:spPr>
          <a:xfrm>
            <a:off x="5010225" y="867200"/>
            <a:ext cx="2823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We are interested in this frequency domain.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1" name="Google Shape;671;p66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4"/>
              </a:rPr>
              <a:t>Link to the source</a:t>
            </a:r>
            <a:endParaRPr sz="800"/>
          </a:p>
        </p:txBody>
      </p:sp>
      <p:sp>
        <p:nvSpPr>
          <p:cNvPr id="672" name="Google Shape;672;p66"/>
          <p:cNvSpPr txBox="1"/>
          <p:nvPr/>
        </p:nvSpPr>
        <p:spPr>
          <a:xfrm>
            <a:off x="4934600" y="3631800"/>
            <a:ext cx="3515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It is called Frequency Spectrum.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3" name="Google Shape;673;p66"/>
          <p:cNvPicPr preferRelativeResize="0"/>
          <p:nvPr/>
        </p:nvPicPr>
        <p:blipFill rotWithShape="1">
          <a:blip r:embed="rId5">
            <a:alphaModFix/>
          </a:blip>
          <a:srcRect b="1555" l="1615" r="1070" t="0"/>
          <a:stretch/>
        </p:blipFill>
        <p:spPr>
          <a:xfrm>
            <a:off x="238010" y="986911"/>
            <a:ext cx="3815772" cy="3069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66"/>
          <p:cNvCxnSpPr/>
          <p:nvPr/>
        </p:nvCxnSpPr>
        <p:spPr>
          <a:xfrm>
            <a:off x="284646" y="2578537"/>
            <a:ext cx="1875000" cy="6603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5" name="Google Shape;675;p66"/>
          <p:cNvSpPr txBox="1"/>
          <p:nvPr/>
        </p:nvSpPr>
        <p:spPr>
          <a:xfrm rot="-1248407">
            <a:off x="2245213" y="3171454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 rot="-1248407">
            <a:off x="2627924" y="3019017"/>
            <a:ext cx="481395" cy="17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7" name="Google Shape;677;p66"/>
          <p:cNvSpPr txBox="1"/>
          <p:nvPr/>
        </p:nvSpPr>
        <p:spPr>
          <a:xfrm rot="-1234115">
            <a:off x="2931164" y="2893338"/>
            <a:ext cx="481601" cy="178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050" lIns="102050" spcFirstLastPara="1" rIns="102050" wrap="square" tIns="102050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9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Hz</a:t>
            </a:r>
            <a:endParaRPr sz="89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66"/>
          <p:cNvSpPr txBox="1"/>
          <p:nvPr/>
        </p:nvSpPr>
        <p:spPr>
          <a:xfrm>
            <a:off x="1929662" y="3179995"/>
            <a:ext cx="48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9" name="Google Shape;679;p66"/>
          <p:cNvCxnSpPr/>
          <p:nvPr/>
        </p:nvCxnSpPr>
        <p:spPr>
          <a:xfrm flipH="1" rot="10800000">
            <a:off x="2277794" y="2494195"/>
            <a:ext cx="1936500" cy="6858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0" name="Google Shape;680;p66"/>
          <p:cNvSpPr txBox="1"/>
          <p:nvPr/>
        </p:nvSpPr>
        <p:spPr>
          <a:xfrm rot="-1077639">
            <a:off x="3634742" y="2288308"/>
            <a:ext cx="676150" cy="288313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1" name="Google Shape;681;p66"/>
          <p:cNvCxnSpPr/>
          <p:nvPr/>
        </p:nvCxnSpPr>
        <p:spPr>
          <a:xfrm rot="10800000">
            <a:off x="237735" y="1967064"/>
            <a:ext cx="55200" cy="1034400"/>
          </a:xfrm>
          <a:prstGeom prst="straightConnector1">
            <a:avLst/>
          </a:prstGeom>
          <a:noFill/>
          <a:ln cap="flat" cmpd="sng" w="106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2" name="Google Shape;682;p66"/>
          <p:cNvSpPr txBox="1"/>
          <p:nvPr/>
        </p:nvSpPr>
        <p:spPr>
          <a:xfrm>
            <a:off x="201059" y="1730703"/>
            <a:ext cx="69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050" lIns="102050" spcFirstLastPara="1" rIns="102050" wrap="square" tIns="10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8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781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3" name="Google Shape;683;p66"/>
          <p:cNvCxnSpPr/>
          <p:nvPr/>
        </p:nvCxnSpPr>
        <p:spPr>
          <a:xfrm flipH="1" rot="10800000">
            <a:off x="2249830" y="2469600"/>
            <a:ext cx="20400" cy="1284000"/>
          </a:xfrm>
          <a:prstGeom prst="straightConnector1">
            <a:avLst/>
          </a:prstGeom>
          <a:noFill/>
          <a:ln cap="flat" cmpd="sng" w="106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4" name="Google Shape;684;p66"/>
          <p:cNvCxnSpPr/>
          <p:nvPr/>
        </p:nvCxnSpPr>
        <p:spPr>
          <a:xfrm rot="10800000">
            <a:off x="5013180" y="1854725"/>
            <a:ext cx="10200" cy="1308900"/>
          </a:xfrm>
          <a:prstGeom prst="straightConnector1">
            <a:avLst/>
          </a:prstGeom>
          <a:noFill/>
          <a:ln cap="flat" cmpd="sng" w="106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85" name="Google Shape;685;p66"/>
          <p:cNvPicPr preferRelativeResize="0"/>
          <p:nvPr/>
        </p:nvPicPr>
        <p:blipFill rotWithShape="1">
          <a:blip r:embed="rId3">
            <a:alphaModFix/>
          </a:blip>
          <a:srcRect b="4671" l="41214" r="40828" t="72750"/>
          <a:stretch/>
        </p:blipFill>
        <p:spPr>
          <a:xfrm>
            <a:off x="6187875" y="1460875"/>
            <a:ext cx="554700" cy="5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6"/>
          <p:cNvSpPr txBox="1"/>
          <p:nvPr/>
        </p:nvSpPr>
        <p:spPr>
          <a:xfrm>
            <a:off x="3428775" y="4056350"/>
            <a:ext cx="3670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Limitation of Fourier Series: periodic signal and discrete frequency spectrum.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67"/>
          <p:cNvPicPr preferRelativeResize="0"/>
          <p:nvPr/>
        </p:nvPicPr>
        <p:blipFill rotWithShape="1">
          <a:blip r:embed="rId3">
            <a:alphaModFix/>
          </a:blip>
          <a:srcRect b="24964" l="1598" r="2089" t="0"/>
          <a:stretch/>
        </p:blipFill>
        <p:spPr>
          <a:xfrm>
            <a:off x="4934600" y="1408075"/>
            <a:ext cx="2975149" cy="184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67"/>
          <p:cNvCxnSpPr/>
          <p:nvPr/>
        </p:nvCxnSpPr>
        <p:spPr>
          <a:xfrm>
            <a:off x="4260038" y="2657425"/>
            <a:ext cx="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67"/>
          <p:cNvSpPr txBox="1"/>
          <p:nvPr/>
        </p:nvSpPr>
        <p:spPr>
          <a:xfrm>
            <a:off x="5046125" y="716575"/>
            <a:ext cx="2823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We are interested in this frequency domain.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4" name="Google Shape;694;p67"/>
          <p:cNvSpPr txBox="1"/>
          <p:nvPr/>
        </p:nvSpPr>
        <p:spPr>
          <a:xfrm>
            <a:off x="110050" y="4749250"/>
            <a:ext cx="24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88888"/>
                </a:solidFill>
              </a:rPr>
              <a:t>Images from the source:</a:t>
            </a:r>
            <a:r>
              <a:rPr lang="ru" sz="800"/>
              <a:t> </a:t>
            </a:r>
            <a:r>
              <a:rPr lang="ru" sz="800" u="sng">
                <a:solidFill>
                  <a:schemeClr val="hlink"/>
                </a:solidFill>
                <a:hlinkClick r:id="rId4"/>
              </a:rPr>
              <a:t>Link to the source</a:t>
            </a:r>
            <a:endParaRPr sz="800"/>
          </a:p>
        </p:txBody>
      </p:sp>
      <p:sp>
        <p:nvSpPr>
          <p:cNvPr id="695" name="Google Shape;695;p67"/>
          <p:cNvSpPr txBox="1"/>
          <p:nvPr/>
        </p:nvSpPr>
        <p:spPr>
          <a:xfrm>
            <a:off x="5351625" y="3518850"/>
            <a:ext cx="248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How can we get it for non-periodic signals?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96" name="Google Shape;696;p67"/>
          <p:cNvCxnSpPr/>
          <p:nvPr/>
        </p:nvCxnSpPr>
        <p:spPr>
          <a:xfrm rot="10800000">
            <a:off x="5013180" y="1854725"/>
            <a:ext cx="10200" cy="1308900"/>
          </a:xfrm>
          <a:prstGeom prst="straightConnector1">
            <a:avLst/>
          </a:prstGeom>
          <a:noFill/>
          <a:ln cap="flat" cmpd="sng" w="106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97" name="Google Shape;697;p67"/>
          <p:cNvPicPr preferRelativeResize="0"/>
          <p:nvPr/>
        </p:nvPicPr>
        <p:blipFill rotWithShape="1">
          <a:blip r:embed="rId5">
            <a:alphaModFix/>
          </a:blip>
          <a:srcRect b="1661" l="1102" r="1355" t="0"/>
          <a:stretch/>
        </p:blipFill>
        <p:spPr>
          <a:xfrm>
            <a:off x="856200" y="1368325"/>
            <a:ext cx="2975149" cy="238535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7"/>
          <p:cNvSpPr txBox="1"/>
          <p:nvPr/>
        </p:nvSpPr>
        <p:spPr>
          <a:xfrm>
            <a:off x="3433875" y="2256100"/>
            <a:ext cx="6987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9" name="Google Shape;699;p67"/>
          <p:cNvCxnSpPr/>
          <p:nvPr/>
        </p:nvCxnSpPr>
        <p:spPr>
          <a:xfrm rot="10800000">
            <a:off x="945550" y="1797425"/>
            <a:ext cx="14100" cy="1539900"/>
          </a:xfrm>
          <a:prstGeom prst="straightConnector1">
            <a:avLst/>
          </a:prstGeom>
          <a:noFill/>
          <a:ln cap="flat" cmpd="sng" w="10625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0" name="Google Shape;700;p67"/>
          <p:cNvCxnSpPr/>
          <p:nvPr/>
        </p:nvCxnSpPr>
        <p:spPr>
          <a:xfrm>
            <a:off x="793225" y="2571750"/>
            <a:ext cx="31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1" name="Google Shape;701;p67"/>
          <p:cNvSpPr txBox="1"/>
          <p:nvPr/>
        </p:nvSpPr>
        <p:spPr>
          <a:xfrm>
            <a:off x="143350" y="1678125"/>
            <a:ext cx="10599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2" name="Google Shape;702;p67"/>
          <p:cNvPicPr preferRelativeResize="0"/>
          <p:nvPr/>
        </p:nvPicPr>
        <p:blipFill rotWithShape="1">
          <a:blip r:embed="rId3">
            <a:alphaModFix/>
          </a:blip>
          <a:srcRect b="4671" l="41214" r="40828" t="72750"/>
          <a:stretch/>
        </p:blipFill>
        <p:spPr>
          <a:xfrm>
            <a:off x="6187875" y="1460875"/>
            <a:ext cx="554700" cy="5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67"/>
          <p:cNvCxnSpPr/>
          <p:nvPr/>
        </p:nvCxnSpPr>
        <p:spPr>
          <a:xfrm>
            <a:off x="4907513" y="2631048"/>
            <a:ext cx="31011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4" name="Google Shape;704;p67"/>
          <p:cNvSpPr txBox="1"/>
          <p:nvPr/>
        </p:nvSpPr>
        <p:spPr>
          <a:xfrm>
            <a:off x="7603950" y="2256100"/>
            <a:ext cx="947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4218325" y="1761625"/>
            <a:ext cx="947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Magnitude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Google Shape;706;p67"/>
          <p:cNvSpPr txBox="1"/>
          <p:nvPr/>
        </p:nvSpPr>
        <p:spPr>
          <a:xfrm>
            <a:off x="0" y="152700"/>
            <a:ext cx="2708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Signal as Fourier Series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8"/>
          <p:cNvSpPr txBox="1"/>
          <p:nvPr/>
        </p:nvSpPr>
        <p:spPr>
          <a:xfrm>
            <a:off x="1227450" y="2348550"/>
            <a:ext cx="66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Fourier Transform → </a:t>
            </a:r>
            <a:r>
              <a:rPr b="1" lang="ru" sz="1700">
                <a:solidFill>
                  <a:schemeClr val="dk1"/>
                </a:solidFill>
              </a:rPr>
              <a:t>Fourier Series</a:t>
            </a:r>
            <a:r>
              <a:rPr lang="ru" sz="1700">
                <a:solidFill>
                  <a:schemeClr val="dk1"/>
                </a:solidFill>
              </a:rPr>
              <a:t> for </a:t>
            </a:r>
            <a:r>
              <a:rPr b="1" lang="ru" sz="1700">
                <a:solidFill>
                  <a:schemeClr val="dk1"/>
                </a:solidFill>
              </a:rPr>
              <a:t>non-periodic</a:t>
            </a:r>
            <a:r>
              <a:rPr lang="ru" sz="1700">
                <a:solidFill>
                  <a:schemeClr val="dk1"/>
                </a:solidFill>
              </a:rPr>
              <a:t> signals</a:t>
            </a:r>
            <a:r>
              <a:rPr b="1" lang="ru" sz="1700">
                <a:solidFill>
                  <a:schemeClr val="dk1"/>
                </a:solidFill>
              </a:rPr>
              <a:t>.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/>
          <p:nvPr/>
        </p:nvSpPr>
        <p:spPr>
          <a:xfrm>
            <a:off x="0" y="152700"/>
            <a:ext cx="20985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Fourier Transform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17" name="Google Shape;7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4725"/>
            <a:ext cx="8839201" cy="1894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295350" y="4588850"/>
            <a:ext cx="491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7B7"/>
                </a:solidFill>
              </a:rPr>
              <a:t>Source:</a:t>
            </a:r>
            <a:r>
              <a:rPr lang="ru" sz="1000" u="sng">
                <a:solidFill>
                  <a:schemeClr val="hlink"/>
                </a:solidFill>
                <a:hlinkClick r:id="rId4"/>
              </a:rPr>
              <a:t>https://www1.spms.ntu.edu.sg/~ydchong/teaching/10_fourier_transform.pdf</a:t>
            </a:r>
            <a:r>
              <a:rPr lang="ru" sz="1000"/>
              <a:t> </a:t>
            </a:r>
            <a:endParaRPr sz="1000"/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75" y="856838"/>
            <a:ext cx="3783276" cy="10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926" y="1879700"/>
            <a:ext cx="2376774" cy="3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7925" y="733488"/>
            <a:ext cx="3874950" cy="12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9"/>
          <p:cNvSpPr txBox="1"/>
          <p:nvPr/>
        </p:nvSpPr>
        <p:spPr>
          <a:xfrm>
            <a:off x="446625" y="2370050"/>
            <a:ext cx="2874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 periodicity a → ∞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3" name="Google Shape;723;p69"/>
          <p:cNvSpPr/>
          <p:nvPr/>
        </p:nvSpPr>
        <p:spPr>
          <a:xfrm>
            <a:off x="6087200" y="2708625"/>
            <a:ext cx="2874300" cy="1815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0"/>
          <p:cNvSpPr txBox="1"/>
          <p:nvPr/>
        </p:nvSpPr>
        <p:spPr>
          <a:xfrm>
            <a:off x="0" y="152700"/>
            <a:ext cx="20985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Fourier Transform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29" name="Google Shape;7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25" y="1023450"/>
            <a:ext cx="8839201" cy="189411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0"/>
          <p:cNvSpPr txBox="1"/>
          <p:nvPr/>
        </p:nvSpPr>
        <p:spPr>
          <a:xfrm>
            <a:off x="295350" y="4588850"/>
            <a:ext cx="491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7B7"/>
                </a:solidFill>
              </a:rPr>
              <a:t>Source:</a:t>
            </a:r>
            <a:r>
              <a:rPr lang="ru" sz="1000" u="sng">
                <a:solidFill>
                  <a:schemeClr val="hlink"/>
                </a:solidFill>
                <a:hlinkClick r:id="rId4"/>
              </a:rPr>
              <a:t>https://www1.spms.ntu.edu.sg/~ydchong/teaching/10_fourier_transform.pdf</a:t>
            </a:r>
            <a:r>
              <a:rPr lang="ru" sz="1000"/>
              <a:t> </a:t>
            </a:r>
            <a:endParaRPr sz="1000"/>
          </a:p>
        </p:txBody>
      </p:sp>
      <p:sp>
        <p:nvSpPr>
          <p:cNvPr id="731" name="Google Shape;731;p70"/>
          <p:cNvSpPr txBox="1"/>
          <p:nvPr/>
        </p:nvSpPr>
        <p:spPr>
          <a:xfrm>
            <a:off x="489850" y="698775"/>
            <a:ext cx="2874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 periodicity a → ∞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2" name="Google Shape;732;p70"/>
          <p:cNvSpPr/>
          <p:nvPr/>
        </p:nvSpPr>
        <p:spPr>
          <a:xfrm>
            <a:off x="6130425" y="1037350"/>
            <a:ext cx="2874300" cy="1815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00" y="3155100"/>
            <a:ext cx="2447200" cy="107352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1"/>
          <p:cNvSpPr txBox="1"/>
          <p:nvPr/>
        </p:nvSpPr>
        <p:spPr>
          <a:xfrm>
            <a:off x="0" y="152700"/>
            <a:ext cx="31083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Discrete </a:t>
            </a:r>
            <a:r>
              <a:rPr b="1" lang="ru" sz="1700">
                <a:solidFill>
                  <a:schemeClr val="dk1"/>
                </a:solidFill>
              </a:rPr>
              <a:t>Fourier Transform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39" name="Google Shape;7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5" y="1165400"/>
            <a:ext cx="3507724" cy="15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165400"/>
            <a:ext cx="3507737" cy="15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1"/>
          <p:cNvSpPr txBox="1"/>
          <p:nvPr/>
        </p:nvSpPr>
        <p:spPr>
          <a:xfrm>
            <a:off x="1812850" y="2833463"/>
            <a:ext cx="780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g(t)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6223375" y="2810825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x[n]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71"/>
          <p:cNvSpPr txBox="1"/>
          <p:nvPr/>
        </p:nvSpPr>
        <p:spPr>
          <a:xfrm>
            <a:off x="3998938" y="2862125"/>
            <a:ext cx="876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= nT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4" name="Google Shape;744;p71"/>
          <p:cNvPicPr preferRelativeResize="0"/>
          <p:nvPr/>
        </p:nvPicPr>
        <p:blipFill rotWithShape="1">
          <a:blip r:embed="rId5">
            <a:alphaModFix/>
          </a:blip>
          <a:srcRect b="49897" l="0" r="0" t="0"/>
          <a:stretch/>
        </p:blipFill>
        <p:spPr>
          <a:xfrm>
            <a:off x="615900" y="3526875"/>
            <a:ext cx="2859625" cy="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1"/>
          <p:cNvPicPr preferRelativeResize="0"/>
          <p:nvPr/>
        </p:nvPicPr>
        <p:blipFill rotWithShape="1">
          <a:blip r:embed="rId5">
            <a:alphaModFix/>
          </a:blip>
          <a:srcRect b="0" l="0" r="0" t="51503"/>
          <a:stretch/>
        </p:blipFill>
        <p:spPr>
          <a:xfrm>
            <a:off x="4939225" y="3607175"/>
            <a:ext cx="2773275" cy="72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71"/>
          <p:cNvCxnSpPr/>
          <p:nvPr/>
        </p:nvCxnSpPr>
        <p:spPr>
          <a:xfrm>
            <a:off x="3641200" y="3911250"/>
            <a:ext cx="1350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2"/>
          <p:cNvSpPr txBox="1"/>
          <p:nvPr/>
        </p:nvSpPr>
        <p:spPr>
          <a:xfrm>
            <a:off x="0" y="152700"/>
            <a:ext cx="31083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Discrete Fourier Transform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52" name="Google Shape;7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175" y="1553100"/>
            <a:ext cx="3372900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2"/>
          <p:cNvSpPr/>
          <p:nvPr/>
        </p:nvSpPr>
        <p:spPr>
          <a:xfrm>
            <a:off x="3356950" y="1891275"/>
            <a:ext cx="345900" cy="3423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2"/>
          <p:cNvSpPr txBox="1"/>
          <p:nvPr/>
        </p:nvSpPr>
        <p:spPr>
          <a:xfrm>
            <a:off x="2852800" y="1404725"/>
            <a:ext cx="13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90000"/>
                </a:solidFill>
              </a:rPr>
              <a:t>continuous</a:t>
            </a:r>
            <a:endParaRPr sz="18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/>
          <p:nvPr/>
        </p:nvSpPr>
        <p:spPr>
          <a:xfrm>
            <a:off x="0" y="152700"/>
            <a:ext cx="31083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Discrete Fourier Transform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60" name="Google Shape;7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175" y="1553100"/>
            <a:ext cx="3372900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3"/>
          <p:cNvSpPr/>
          <p:nvPr/>
        </p:nvSpPr>
        <p:spPr>
          <a:xfrm>
            <a:off x="3976475" y="1747200"/>
            <a:ext cx="595500" cy="8244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3"/>
          <p:cNvSpPr txBox="1"/>
          <p:nvPr/>
        </p:nvSpPr>
        <p:spPr>
          <a:xfrm>
            <a:off x="3827675" y="1300800"/>
            <a:ext cx="89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90000"/>
                </a:solidFill>
              </a:rPr>
              <a:t>infinite</a:t>
            </a:r>
            <a:endParaRPr sz="18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4"/>
          <p:cNvSpPr txBox="1"/>
          <p:nvPr/>
        </p:nvSpPr>
        <p:spPr>
          <a:xfrm>
            <a:off x="0" y="152700"/>
            <a:ext cx="31083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Discrete Fourier Transform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5" y="1192900"/>
            <a:ext cx="3372900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 txBox="1"/>
          <p:nvPr/>
        </p:nvSpPr>
        <p:spPr>
          <a:xfrm>
            <a:off x="4920175" y="626725"/>
            <a:ext cx="3443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Let’s make finite number of samples [0, …, N-1]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400" y="1332125"/>
            <a:ext cx="2911849" cy="8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2284700" y="2348550"/>
            <a:ext cx="3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Why not use only waveforms?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/>
          <p:nvPr/>
        </p:nvSpPr>
        <p:spPr>
          <a:xfrm>
            <a:off x="0" y="152700"/>
            <a:ext cx="31083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Discrete Fourier Transform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76" name="Google Shape;7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5" y="1192900"/>
            <a:ext cx="3372900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5"/>
          <p:cNvSpPr txBox="1"/>
          <p:nvPr/>
        </p:nvSpPr>
        <p:spPr>
          <a:xfrm>
            <a:off x="4920175" y="626725"/>
            <a:ext cx="3443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Let’s make finite number of samples [0, …, N-1]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8" name="Google Shape;7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400" y="1332125"/>
            <a:ext cx="2911849" cy="8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5"/>
          <p:cNvSpPr txBox="1"/>
          <p:nvPr/>
        </p:nvSpPr>
        <p:spPr>
          <a:xfrm>
            <a:off x="4963400" y="2251200"/>
            <a:ext cx="3443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2.    </a:t>
            </a:r>
            <a:r>
              <a:rPr lang="ru" sz="1800">
                <a:solidFill>
                  <a:schemeClr val="dk2"/>
                </a:solidFill>
              </a:rPr>
              <a:t>Let’s make finite number of frequencies and M = N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0" name="Google Shape;78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575" y="3086000"/>
            <a:ext cx="3533198" cy="10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303" y="3318325"/>
            <a:ext cx="3068872" cy="6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2563" y="4059326"/>
            <a:ext cx="2276262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5"/>
          <p:cNvSpPr txBox="1"/>
          <p:nvPr/>
        </p:nvSpPr>
        <p:spPr>
          <a:xfrm>
            <a:off x="2101863" y="405677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To make the representation </a:t>
            </a:r>
            <a:r>
              <a:rPr b="1" lang="ru" sz="1100">
                <a:solidFill>
                  <a:schemeClr val="dk1"/>
                </a:solidFill>
              </a:rPr>
              <a:t>fully discrete</a:t>
            </a:r>
            <a:r>
              <a:rPr lang="ru" sz="1100">
                <a:solidFill>
                  <a:schemeClr val="dk1"/>
                </a:solidFill>
              </a:rPr>
              <a:t>, we </a:t>
            </a:r>
            <a:r>
              <a:rPr b="1" lang="ru" sz="1100">
                <a:solidFill>
                  <a:schemeClr val="dk1"/>
                </a:solidFill>
              </a:rPr>
              <a:t>sample x​(f) </a:t>
            </a:r>
            <a:r>
              <a:rPr lang="ru" sz="1100">
                <a:solidFill>
                  <a:schemeClr val="dk1"/>
                </a:solidFill>
              </a:rPr>
              <a:t>at </a:t>
            </a:r>
            <a:r>
              <a:rPr b="1" lang="ru" sz="1100">
                <a:solidFill>
                  <a:schemeClr val="dk1"/>
                </a:solidFill>
              </a:rPr>
              <a:t>N equally spaced frequencies</a:t>
            </a:r>
            <a:r>
              <a:rPr lang="ru" sz="1100">
                <a:solidFill>
                  <a:schemeClr val="dk1"/>
                </a:solidFill>
              </a:rPr>
              <a:t> over one period.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84" name="Google Shape;784;p75"/>
          <p:cNvSpPr/>
          <p:nvPr/>
        </p:nvSpPr>
        <p:spPr>
          <a:xfrm>
            <a:off x="5165100" y="3025600"/>
            <a:ext cx="777900" cy="2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6"/>
          <p:cNvSpPr txBox="1"/>
          <p:nvPr/>
        </p:nvSpPr>
        <p:spPr>
          <a:xfrm>
            <a:off x="0" y="152700"/>
            <a:ext cx="53496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to Extract the </a:t>
            </a:r>
            <a:r>
              <a:rPr b="1" lang="ru" sz="1700">
                <a:solidFill>
                  <a:schemeClr val="dk1"/>
                </a:solidFill>
              </a:rPr>
              <a:t>Fourier Transform with Python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90" name="Google Shape;7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563" y="3725475"/>
            <a:ext cx="2415811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4725"/>
            <a:ext cx="8839198" cy="289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7"/>
          <p:cNvSpPr txBox="1"/>
          <p:nvPr/>
        </p:nvSpPr>
        <p:spPr>
          <a:xfrm>
            <a:off x="0" y="152700"/>
            <a:ext cx="53496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to Extract the Fourier Transform with Python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97" name="Google Shape;7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563" y="3725475"/>
            <a:ext cx="2415811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4725"/>
            <a:ext cx="8839198" cy="289931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7"/>
          <p:cNvSpPr/>
          <p:nvPr/>
        </p:nvSpPr>
        <p:spPr>
          <a:xfrm>
            <a:off x="6980475" y="1037350"/>
            <a:ext cx="1937700" cy="2247600"/>
          </a:xfrm>
          <a:prstGeom prst="roundRect">
            <a:avLst>
              <a:gd fmla="val 16667" name="adj"/>
            </a:avLst>
          </a:prstGeom>
          <a:solidFill>
            <a:srgbClr val="1C90CF">
              <a:alpha val="163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7"/>
          <p:cNvSpPr txBox="1"/>
          <p:nvPr/>
        </p:nvSpPr>
        <p:spPr>
          <a:xfrm>
            <a:off x="7520750" y="1094975"/>
            <a:ext cx="101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1" name="Google Shape;801;p77"/>
          <p:cNvSpPr txBox="1"/>
          <p:nvPr/>
        </p:nvSpPr>
        <p:spPr>
          <a:xfrm>
            <a:off x="5085875" y="4430325"/>
            <a:ext cx="3400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Since they are symmetric…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8"/>
          <p:cNvSpPr txBox="1"/>
          <p:nvPr/>
        </p:nvSpPr>
        <p:spPr>
          <a:xfrm>
            <a:off x="0" y="152700"/>
            <a:ext cx="53496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to Extract the Fourier Transform with Python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807" name="Google Shape;8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563" y="3725475"/>
            <a:ext cx="2415811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8" name="Google Shape;808;p78"/>
          <p:cNvSpPr txBox="1"/>
          <p:nvPr/>
        </p:nvSpPr>
        <p:spPr>
          <a:xfrm>
            <a:off x="5016575" y="4324275"/>
            <a:ext cx="3620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People plot and use just half of it.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09" name="Google Shape;80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1500"/>
            <a:ext cx="8602186" cy="2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9"/>
          <p:cNvSpPr txBox="1"/>
          <p:nvPr/>
        </p:nvSpPr>
        <p:spPr>
          <a:xfrm>
            <a:off x="1227450" y="2348550"/>
            <a:ext cx="66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Short Time Fourier Transform (Spectrograms)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0"/>
          <p:cNvSpPr txBox="1"/>
          <p:nvPr/>
        </p:nvSpPr>
        <p:spPr>
          <a:xfrm>
            <a:off x="0" y="171275"/>
            <a:ext cx="70524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dk1"/>
                </a:solidFill>
              </a:rPr>
              <a:t>Catch changes</a:t>
            </a:r>
            <a:r>
              <a:rPr b="1" lang="ru" sz="1800">
                <a:solidFill>
                  <a:schemeClr val="dk1"/>
                </a:solidFill>
              </a:rPr>
              <a:t> of the spectrum over time: </a:t>
            </a: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Short Time Fourier Transform (STFT)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20" name="Google Shape;820;p80"/>
          <p:cNvSpPr txBox="1"/>
          <p:nvPr/>
        </p:nvSpPr>
        <p:spPr>
          <a:xfrm>
            <a:off x="180050" y="878875"/>
            <a:ext cx="430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But our signal changes over time.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1" name="Google Shape;8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25" y="1630450"/>
            <a:ext cx="7679874" cy="2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1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27" name="Google Shape;827;p81"/>
          <p:cNvPicPr preferRelativeResize="0"/>
          <p:nvPr/>
        </p:nvPicPr>
        <p:blipFill rotWithShape="1">
          <a:blip r:embed="rId3">
            <a:alphaModFix/>
          </a:blip>
          <a:srcRect b="66694" l="0" r="0" t="0"/>
          <a:stretch/>
        </p:blipFill>
        <p:spPr>
          <a:xfrm>
            <a:off x="152400" y="865525"/>
            <a:ext cx="5789601" cy="12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1"/>
          <p:cNvSpPr txBox="1"/>
          <p:nvPr/>
        </p:nvSpPr>
        <p:spPr>
          <a:xfrm>
            <a:off x="6512225" y="1008550"/>
            <a:ext cx="18225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signal.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2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34" name="Google Shape;834;p82"/>
          <p:cNvSpPr txBox="1"/>
          <p:nvPr/>
        </p:nvSpPr>
        <p:spPr>
          <a:xfrm>
            <a:off x="6036775" y="727600"/>
            <a:ext cx="2478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Step 1. Apply window function to a signal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35" name="Google Shape;835;p82"/>
          <p:cNvPicPr preferRelativeResize="0"/>
          <p:nvPr/>
        </p:nvPicPr>
        <p:blipFill rotWithShape="1">
          <a:blip r:embed="rId3">
            <a:alphaModFix/>
          </a:blip>
          <a:srcRect b="33923" l="0" r="0" t="0"/>
          <a:stretch/>
        </p:blipFill>
        <p:spPr>
          <a:xfrm>
            <a:off x="152400" y="865525"/>
            <a:ext cx="5789601" cy="254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775" y="1728800"/>
            <a:ext cx="2968076" cy="1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2"/>
          <p:cNvSpPr/>
          <p:nvPr/>
        </p:nvSpPr>
        <p:spPr>
          <a:xfrm>
            <a:off x="6180850" y="3083225"/>
            <a:ext cx="1966500" cy="1152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850" y="3329275"/>
            <a:ext cx="2263275" cy="5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44" name="Google Shape;844;p83"/>
          <p:cNvSpPr txBox="1"/>
          <p:nvPr/>
        </p:nvSpPr>
        <p:spPr>
          <a:xfrm>
            <a:off x="6036775" y="727600"/>
            <a:ext cx="2478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Step 1. Apply window function to a signal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5" name="Google Shape;8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5789601" cy="3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775" y="1728800"/>
            <a:ext cx="2968076" cy="1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3"/>
          <p:cNvSpPr/>
          <p:nvPr/>
        </p:nvSpPr>
        <p:spPr>
          <a:xfrm>
            <a:off x="6180850" y="3083225"/>
            <a:ext cx="1966500" cy="1152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850" y="3329275"/>
            <a:ext cx="2263275" cy="5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4"/>
          <p:cNvSpPr txBox="1"/>
          <p:nvPr/>
        </p:nvSpPr>
        <p:spPr>
          <a:xfrm>
            <a:off x="0" y="171275"/>
            <a:ext cx="3645000" cy="4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dk1"/>
                </a:solidFill>
              </a:rPr>
              <a:t>STFT: </a:t>
            </a:r>
            <a:r>
              <a:rPr b="1" lang="ru" sz="1800">
                <a:solidFill>
                  <a:schemeClr val="dk1"/>
                </a:solidFill>
              </a:rPr>
              <a:t>Different type of windows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54" name="Google Shape;85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5" y="655500"/>
            <a:ext cx="5194202" cy="429237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4"/>
          <p:cNvSpPr txBox="1"/>
          <p:nvPr/>
        </p:nvSpPr>
        <p:spPr>
          <a:xfrm>
            <a:off x="5698200" y="821225"/>
            <a:ext cx="237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There are lots of different window functions.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0" y="41375"/>
            <a:ext cx="33408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Why not use only waveforms?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1102175" y="614875"/>
            <a:ext cx="24060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High Dimensionality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0" y="1188400"/>
            <a:ext cx="1252349" cy="1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1822500" y="1764925"/>
            <a:ext cx="2103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Full HD (1080p):</a:t>
            </a:r>
            <a:r>
              <a:rPr lang="ru" sz="1100">
                <a:solidFill>
                  <a:schemeClr val="dk1"/>
                </a:solidFill>
              </a:rPr>
              <a:t> 1920 × 1080 x 3 = 6220800 = </a:t>
            </a:r>
            <a:r>
              <a:rPr b="1" lang="ru" sz="1100">
                <a:solidFill>
                  <a:schemeClr val="dk1"/>
                </a:solidFill>
              </a:rPr>
              <a:t>6M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4">
            <a:alphaModFix/>
          </a:blip>
          <a:srcRect b="13889" l="0" r="0" t="16419"/>
          <a:stretch/>
        </p:blipFill>
        <p:spPr>
          <a:xfrm>
            <a:off x="433350" y="2998253"/>
            <a:ext cx="1736455" cy="20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2449200" y="3493825"/>
            <a:ext cx="14769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Song:</a:t>
            </a:r>
            <a:r>
              <a:rPr lang="ru" sz="1100">
                <a:solidFill>
                  <a:schemeClr val="dk1"/>
                </a:solidFill>
              </a:rPr>
              <a:t> 4.05 minutes = 245 secs = 245 * 16 kHz * 2 channels = 7680000 = </a:t>
            </a:r>
            <a:r>
              <a:rPr b="1" lang="ru" sz="1100">
                <a:solidFill>
                  <a:schemeClr val="dk1"/>
                </a:solidFill>
              </a:rPr>
              <a:t>7.6M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79" name="Google Shape;179;p31"/>
          <p:cNvCxnSpPr/>
          <p:nvPr/>
        </p:nvCxnSpPr>
        <p:spPr>
          <a:xfrm>
            <a:off x="4293450" y="749200"/>
            <a:ext cx="21600" cy="42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1"/>
          <p:cNvSpPr txBox="1"/>
          <p:nvPr/>
        </p:nvSpPr>
        <p:spPr>
          <a:xfrm>
            <a:off x="5035500" y="635275"/>
            <a:ext cx="3277500" cy="4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Low Information Density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450" y="1193275"/>
            <a:ext cx="4524152" cy="36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/>
          <p:nvPr/>
        </p:nvSpPr>
        <p:spPr>
          <a:xfrm>
            <a:off x="2928967" y="2024279"/>
            <a:ext cx="266400" cy="1728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3340703" y="4085675"/>
            <a:ext cx="376500" cy="1728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5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61" name="Google Shape;861;p85"/>
          <p:cNvSpPr txBox="1"/>
          <p:nvPr/>
        </p:nvSpPr>
        <p:spPr>
          <a:xfrm>
            <a:off x="6065600" y="2067450"/>
            <a:ext cx="2478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</a:rPr>
              <a:t>Why rectangular window is just not enough?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</a:rPr>
              <a:t>This will be in your HW2.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862" name="Google Shape;8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5789601" cy="384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6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68" name="Google Shape;86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5789601" cy="3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6"/>
          <p:cNvSpPr txBox="1"/>
          <p:nvPr/>
        </p:nvSpPr>
        <p:spPr>
          <a:xfrm>
            <a:off x="6087175" y="129675"/>
            <a:ext cx="2550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Important parameters: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Window Function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70" name="Google Shape;870;p86"/>
          <p:cNvPicPr preferRelativeResize="0"/>
          <p:nvPr/>
        </p:nvPicPr>
        <p:blipFill rotWithShape="1">
          <a:blip r:embed="rId4">
            <a:alphaModFix/>
          </a:blip>
          <a:srcRect b="66734" l="0" r="64443" t="0"/>
          <a:stretch/>
        </p:blipFill>
        <p:spPr>
          <a:xfrm>
            <a:off x="5984325" y="836675"/>
            <a:ext cx="3027899" cy="22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176" y="3150176"/>
            <a:ext cx="2925050" cy="106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7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77" name="Google Shape;8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5789601" cy="3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7"/>
          <p:cNvSpPr/>
          <p:nvPr/>
        </p:nvSpPr>
        <p:spPr>
          <a:xfrm>
            <a:off x="2182761" y="1030125"/>
            <a:ext cx="1008600" cy="8646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87"/>
          <p:cNvCxnSpPr/>
          <p:nvPr/>
        </p:nvCxnSpPr>
        <p:spPr>
          <a:xfrm flipH="1">
            <a:off x="2182744" y="1909000"/>
            <a:ext cx="720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87"/>
          <p:cNvCxnSpPr/>
          <p:nvPr/>
        </p:nvCxnSpPr>
        <p:spPr>
          <a:xfrm>
            <a:off x="3184140" y="1909000"/>
            <a:ext cx="72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87"/>
          <p:cNvCxnSpPr/>
          <p:nvPr/>
        </p:nvCxnSpPr>
        <p:spPr>
          <a:xfrm>
            <a:off x="2197150" y="2838300"/>
            <a:ext cx="97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882" name="Google Shape;882;p87"/>
          <p:cNvSpPr/>
          <p:nvPr/>
        </p:nvSpPr>
        <p:spPr>
          <a:xfrm>
            <a:off x="2182750" y="2450400"/>
            <a:ext cx="1008600" cy="7335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7"/>
          <p:cNvSpPr txBox="1"/>
          <p:nvPr/>
        </p:nvSpPr>
        <p:spPr>
          <a:xfrm>
            <a:off x="2200750" y="2420375"/>
            <a:ext cx="972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window length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84" name="Google Shape;884;p87"/>
          <p:cNvSpPr txBox="1"/>
          <p:nvPr/>
        </p:nvSpPr>
        <p:spPr>
          <a:xfrm>
            <a:off x="6173625" y="1030125"/>
            <a:ext cx="25500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Important parameters: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Function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Window Length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8"/>
          <p:cNvSpPr txBox="1"/>
          <p:nvPr/>
        </p:nvSpPr>
        <p:spPr>
          <a:xfrm>
            <a:off x="0" y="171275"/>
            <a:ext cx="2600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window function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90" name="Google Shape;890;p88"/>
          <p:cNvSpPr txBox="1"/>
          <p:nvPr/>
        </p:nvSpPr>
        <p:spPr>
          <a:xfrm>
            <a:off x="6324900" y="1001325"/>
            <a:ext cx="25500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Important parameters: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function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Length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HOP Length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91" name="Google Shape;891;p88"/>
          <p:cNvPicPr preferRelativeResize="0"/>
          <p:nvPr/>
        </p:nvPicPr>
        <p:blipFill rotWithShape="1">
          <a:blip r:embed="rId3">
            <a:alphaModFix/>
          </a:blip>
          <a:srcRect b="33404" l="0" r="0" t="0"/>
          <a:stretch/>
        </p:blipFill>
        <p:spPr>
          <a:xfrm>
            <a:off x="103725" y="851175"/>
            <a:ext cx="5378349" cy="23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8"/>
          <p:cNvSpPr/>
          <p:nvPr/>
        </p:nvSpPr>
        <p:spPr>
          <a:xfrm>
            <a:off x="1996943" y="1009760"/>
            <a:ext cx="893700" cy="8010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8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0"/>
          </a:p>
        </p:txBody>
      </p:sp>
      <p:cxnSp>
        <p:nvCxnSpPr>
          <p:cNvPr id="893" name="Google Shape;893;p88"/>
          <p:cNvCxnSpPr/>
          <p:nvPr/>
        </p:nvCxnSpPr>
        <p:spPr>
          <a:xfrm flipH="1">
            <a:off x="1997018" y="1788505"/>
            <a:ext cx="6300" cy="1142400"/>
          </a:xfrm>
          <a:prstGeom prst="straightConnector1">
            <a:avLst/>
          </a:prstGeom>
          <a:noFill/>
          <a:ln cap="flat" cmpd="sng" w="84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88"/>
          <p:cNvCxnSpPr/>
          <p:nvPr/>
        </p:nvCxnSpPr>
        <p:spPr>
          <a:xfrm>
            <a:off x="2897006" y="1810856"/>
            <a:ext cx="6300" cy="1129800"/>
          </a:xfrm>
          <a:prstGeom prst="straightConnector1">
            <a:avLst/>
          </a:prstGeom>
          <a:noFill/>
          <a:ln cap="flat" cmpd="sng" w="84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5" name="Google Shape;895;p88"/>
          <p:cNvSpPr/>
          <p:nvPr/>
        </p:nvSpPr>
        <p:spPr>
          <a:xfrm>
            <a:off x="2453357" y="1009760"/>
            <a:ext cx="893700" cy="8010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8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0"/>
          </a:p>
        </p:txBody>
      </p:sp>
      <p:cxnSp>
        <p:nvCxnSpPr>
          <p:cNvPr id="896" name="Google Shape;896;p88"/>
          <p:cNvCxnSpPr/>
          <p:nvPr/>
        </p:nvCxnSpPr>
        <p:spPr>
          <a:xfrm>
            <a:off x="2446972" y="1810856"/>
            <a:ext cx="6300" cy="1129800"/>
          </a:xfrm>
          <a:prstGeom prst="straightConnector1">
            <a:avLst/>
          </a:prstGeom>
          <a:noFill/>
          <a:ln cap="flat" cmpd="sng" w="84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88"/>
          <p:cNvCxnSpPr/>
          <p:nvPr/>
        </p:nvCxnSpPr>
        <p:spPr>
          <a:xfrm>
            <a:off x="3347041" y="1842777"/>
            <a:ext cx="6300" cy="1129800"/>
          </a:xfrm>
          <a:prstGeom prst="straightConnector1">
            <a:avLst/>
          </a:prstGeom>
          <a:noFill/>
          <a:ln cap="flat" cmpd="sng" w="84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8" name="Google Shape;898;p88"/>
          <p:cNvSpPr/>
          <p:nvPr/>
        </p:nvSpPr>
        <p:spPr>
          <a:xfrm>
            <a:off x="2003323" y="2319283"/>
            <a:ext cx="443700" cy="6819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8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0"/>
          </a:p>
        </p:txBody>
      </p:sp>
      <p:cxnSp>
        <p:nvCxnSpPr>
          <p:cNvPr id="899" name="Google Shape;899;p88"/>
          <p:cNvCxnSpPr>
            <a:stCxn id="898" idx="1"/>
            <a:endCxn id="898" idx="3"/>
          </p:cNvCxnSpPr>
          <p:nvPr/>
        </p:nvCxnSpPr>
        <p:spPr>
          <a:xfrm>
            <a:off x="2003323" y="2660233"/>
            <a:ext cx="443700" cy="0"/>
          </a:xfrm>
          <a:prstGeom prst="straightConnector1">
            <a:avLst/>
          </a:prstGeom>
          <a:noFill/>
          <a:ln cap="flat" cmpd="sng" w="84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00" name="Google Shape;900;p88"/>
          <p:cNvSpPr txBox="1"/>
          <p:nvPr/>
        </p:nvSpPr>
        <p:spPr>
          <a:xfrm>
            <a:off x="1966627" y="2296464"/>
            <a:ext cx="600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025" lIns="81025" spcFirstLastPara="1" rIns="81025" wrap="square" tIns="8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97">
                <a:solidFill>
                  <a:schemeClr val="dk1"/>
                </a:solidFill>
              </a:rPr>
              <a:t>hop length</a:t>
            </a:r>
            <a:endParaRPr sz="797">
              <a:solidFill>
                <a:schemeClr val="dk1"/>
              </a:solidFill>
            </a:endParaRPr>
          </a:p>
        </p:txBody>
      </p:sp>
      <p:pic>
        <p:nvPicPr>
          <p:cNvPr id="901" name="Google Shape;901;p88"/>
          <p:cNvPicPr preferRelativeResize="0"/>
          <p:nvPr/>
        </p:nvPicPr>
        <p:blipFill rotWithShape="1">
          <a:blip r:embed="rId4">
            <a:alphaModFix/>
          </a:blip>
          <a:srcRect b="0" l="0" r="0" t="48809"/>
          <a:stretch/>
        </p:blipFill>
        <p:spPr>
          <a:xfrm>
            <a:off x="102695" y="3181767"/>
            <a:ext cx="5409225" cy="1839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88"/>
          <p:cNvCxnSpPr/>
          <p:nvPr/>
        </p:nvCxnSpPr>
        <p:spPr>
          <a:xfrm>
            <a:off x="1996470" y="3371392"/>
            <a:ext cx="72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88"/>
          <p:cNvCxnSpPr/>
          <p:nvPr/>
        </p:nvCxnSpPr>
        <p:spPr>
          <a:xfrm>
            <a:off x="2926395" y="3371392"/>
            <a:ext cx="72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88"/>
          <p:cNvCxnSpPr/>
          <p:nvPr/>
        </p:nvCxnSpPr>
        <p:spPr>
          <a:xfrm>
            <a:off x="2470045" y="4252479"/>
            <a:ext cx="72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88"/>
          <p:cNvCxnSpPr/>
          <p:nvPr/>
        </p:nvCxnSpPr>
        <p:spPr>
          <a:xfrm>
            <a:off x="3376445" y="4268017"/>
            <a:ext cx="72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9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4107543" cy="2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9"/>
          <p:cNvSpPr/>
          <p:nvPr/>
        </p:nvSpPr>
        <p:spPr>
          <a:xfrm>
            <a:off x="1592881" y="982304"/>
            <a:ext cx="715800" cy="6135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cxnSp>
        <p:nvCxnSpPr>
          <p:cNvPr id="913" name="Google Shape;913;p89"/>
          <p:cNvCxnSpPr/>
          <p:nvPr/>
        </p:nvCxnSpPr>
        <p:spPr>
          <a:xfrm>
            <a:off x="1603089" y="2265150"/>
            <a:ext cx="690000" cy="5100"/>
          </a:xfrm>
          <a:prstGeom prst="straightConnector1">
            <a:avLst/>
          </a:prstGeom>
          <a:noFill/>
          <a:ln cap="flat" cmpd="sng" w="67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14" name="Google Shape;914;p89"/>
          <p:cNvSpPr/>
          <p:nvPr/>
        </p:nvSpPr>
        <p:spPr>
          <a:xfrm>
            <a:off x="1592873" y="1989947"/>
            <a:ext cx="715800" cy="5202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sp>
        <p:nvSpPr>
          <p:cNvPr id="915" name="Google Shape;915;p89"/>
          <p:cNvSpPr txBox="1"/>
          <p:nvPr/>
        </p:nvSpPr>
        <p:spPr>
          <a:xfrm>
            <a:off x="1605643" y="1968645"/>
            <a:ext cx="690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9">
                <a:solidFill>
                  <a:schemeClr val="dk1"/>
                </a:solidFill>
              </a:rPr>
              <a:t>window length</a:t>
            </a:r>
            <a:endParaRPr sz="709">
              <a:solidFill>
                <a:schemeClr val="dk1"/>
              </a:solidFill>
            </a:endParaRPr>
          </a:p>
        </p:txBody>
      </p:sp>
      <p:sp>
        <p:nvSpPr>
          <p:cNvPr id="916" name="Google Shape;916;p89"/>
          <p:cNvSpPr txBox="1"/>
          <p:nvPr/>
        </p:nvSpPr>
        <p:spPr>
          <a:xfrm>
            <a:off x="1861175" y="3600725"/>
            <a:ext cx="690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</a:rPr>
              <a:t>DFT</a:t>
            </a:r>
            <a:endParaRPr b="1" sz="1500">
              <a:solidFill>
                <a:schemeClr val="accent1"/>
              </a:solidFill>
            </a:endParaRPr>
          </a:p>
        </p:txBody>
      </p:sp>
      <p:cxnSp>
        <p:nvCxnSpPr>
          <p:cNvPr id="917" name="Google Shape;917;p89"/>
          <p:cNvCxnSpPr/>
          <p:nvPr/>
        </p:nvCxnSpPr>
        <p:spPr>
          <a:xfrm>
            <a:off x="1764925" y="3594675"/>
            <a:ext cx="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8" name="Google Shape;918;p89"/>
          <p:cNvCxnSpPr/>
          <p:nvPr/>
        </p:nvCxnSpPr>
        <p:spPr>
          <a:xfrm>
            <a:off x="1592025" y="2787875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89"/>
          <p:cNvCxnSpPr/>
          <p:nvPr/>
        </p:nvCxnSpPr>
        <p:spPr>
          <a:xfrm>
            <a:off x="2293100" y="2801713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20" name="Google Shape;920;p89"/>
          <p:cNvSpPr txBox="1"/>
          <p:nvPr/>
        </p:nvSpPr>
        <p:spPr>
          <a:xfrm>
            <a:off x="4858275" y="865525"/>
            <a:ext cx="2550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Important parameters: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function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Length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HOP Length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n_fft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4668050" y="2398850"/>
            <a:ext cx="38253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Step 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Each windowed segment (e.g., window length = 256 samples) is then transformed into the frequency domain using the </a:t>
            </a:r>
            <a:r>
              <a:rPr b="1" lang="ru">
                <a:solidFill>
                  <a:schemeClr val="dk1"/>
                </a:solidFill>
              </a:rPr>
              <a:t>DFT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lang="ru">
                <a:solidFill>
                  <a:schemeClr val="dk1"/>
                </a:solidFill>
              </a:rPr>
              <a:t> specifies the </a:t>
            </a:r>
            <a:r>
              <a:rPr b="1" lang="ru">
                <a:solidFill>
                  <a:schemeClr val="dk1"/>
                </a:solidFill>
              </a:rPr>
              <a:t>length of the DFT</a:t>
            </a:r>
            <a:r>
              <a:rPr lang="ru">
                <a:solidFill>
                  <a:schemeClr val="dk1"/>
                </a:solidFill>
              </a:rPr>
              <a:t>, i.e., how many frequency bins you want in the output.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2" name="Google Shape;92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75" y="3985525"/>
            <a:ext cx="2388851" cy="11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89" y="960949"/>
            <a:ext cx="6007862" cy="27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0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29" name="Google Shape;929;p90"/>
          <p:cNvSpPr/>
          <p:nvPr/>
        </p:nvSpPr>
        <p:spPr>
          <a:xfrm rot="-5400000">
            <a:off x="4451950" y="878800"/>
            <a:ext cx="72000" cy="56478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0"/>
          <p:cNvSpPr txBox="1"/>
          <p:nvPr/>
        </p:nvSpPr>
        <p:spPr>
          <a:xfrm>
            <a:off x="2177700" y="3817975"/>
            <a:ext cx="44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The frequency axis </a:t>
            </a:r>
            <a:r>
              <a:rPr lang="ru" sz="1100">
                <a:solidFill>
                  <a:schemeClr val="dk1"/>
                </a:solidFill>
              </a:rPr>
              <a:t>goes from </a:t>
            </a:r>
            <a:r>
              <a:rPr b="1" lang="ru" sz="1100">
                <a:solidFill>
                  <a:schemeClr val="dk1"/>
                </a:solidFill>
              </a:rPr>
              <a:t>0 Hz to the Nyquist frequency.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31" name="Google Shape;931;p90"/>
          <p:cNvSpPr txBox="1"/>
          <p:nvPr/>
        </p:nvSpPr>
        <p:spPr>
          <a:xfrm>
            <a:off x="2716200" y="4202875"/>
            <a:ext cx="371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f_max = sample_rate / 2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Here: sample_rate = 1000 → f_max = 500 Hz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89" y="960949"/>
            <a:ext cx="6007862" cy="27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1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38" name="Google Shape;938;p91"/>
          <p:cNvSpPr/>
          <p:nvPr/>
        </p:nvSpPr>
        <p:spPr>
          <a:xfrm rot="-5400000">
            <a:off x="4451950" y="878800"/>
            <a:ext cx="72000" cy="56478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1"/>
          <p:cNvSpPr txBox="1"/>
          <p:nvPr/>
        </p:nvSpPr>
        <p:spPr>
          <a:xfrm>
            <a:off x="1304000" y="3817975"/>
            <a:ext cx="64329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b="1"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controls how many frequency bins are computed per time frame,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i.e. </a:t>
            </a:r>
            <a:r>
              <a:rPr lang="ru" sz="1100">
                <a:solidFill>
                  <a:schemeClr val="dk1"/>
                </a:solidFill>
              </a:rPr>
              <a:t>how many points between 0 Hz and f_max Hz.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frequencies = np.linspace(0, sample_rate / 2, n_fft // 2 + 1)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89" y="960949"/>
            <a:ext cx="6007862" cy="27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2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46" name="Google Shape;946;p92"/>
          <p:cNvSpPr/>
          <p:nvPr/>
        </p:nvSpPr>
        <p:spPr>
          <a:xfrm rot="-5400000">
            <a:off x="4451950" y="878800"/>
            <a:ext cx="72000" cy="56478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2"/>
          <p:cNvSpPr txBox="1"/>
          <p:nvPr/>
        </p:nvSpPr>
        <p:spPr>
          <a:xfrm>
            <a:off x="1304000" y="3817975"/>
            <a:ext cx="64329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b="1"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controls how many frequency bins are computed per time frame,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i.e. how many points between 0 Hz and f_max Hz.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frequencies = np.linspace(0, sample_rate / 2, n_fft // 2 + 1)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8" name="Google Shape;948;p92"/>
          <p:cNvSpPr/>
          <p:nvPr/>
        </p:nvSpPr>
        <p:spPr>
          <a:xfrm>
            <a:off x="5770225" y="4336675"/>
            <a:ext cx="1246200" cy="216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92"/>
          <p:cNvSpPr txBox="1"/>
          <p:nvPr/>
        </p:nvSpPr>
        <p:spPr>
          <a:xfrm>
            <a:off x="7203775" y="4170325"/>
            <a:ext cx="1419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d</a:t>
            </a:r>
            <a:r>
              <a:rPr lang="ru" sz="1100">
                <a:solidFill>
                  <a:schemeClr val="dk1"/>
                </a:solidFill>
              </a:rPr>
              <a:t>ue to symmetry, return just half of it.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64" y="939349"/>
            <a:ext cx="6007862" cy="27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3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56" name="Google Shape;956;p93"/>
          <p:cNvSpPr/>
          <p:nvPr/>
        </p:nvSpPr>
        <p:spPr>
          <a:xfrm rot="-5400000">
            <a:off x="3457825" y="857200"/>
            <a:ext cx="72000" cy="56478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3"/>
          <p:cNvSpPr txBox="1"/>
          <p:nvPr/>
        </p:nvSpPr>
        <p:spPr>
          <a:xfrm>
            <a:off x="309875" y="3796375"/>
            <a:ext cx="64329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b="1"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chemeClr val="dk1"/>
                </a:solidFill>
              </a:rPr>
              <a:t>controls how many frequency bins are computed per time frame,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i.e. how many points between 0 Hz and f_max Hz.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frequencies = np.linspace(0, sample_rate / 2, n_fft // 2 + 1)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8" name="Google Shape;958;p93"/>
          <p:cNvSpPr/>
          <p:nvPr/>
        </p:nvSpPr>
        <p:spPr>
          <a:xfrm>
            <a:off x="4776100" y="4315075"/>
            <a:ext cx="1246200" cy="216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3"/>
          <p:cNvSpPr txBox="1"/>
          <p:nvPr/>
        </p:nvSpPr>
        <p:spPr>
          <a:xfrm>
            <a:off x="6209650" y="4148725"/>
            <a:ext cx="1419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due to symmetry, return just half of it.</a:t>
            </a:r>
            <a:endParaRPr/>
          </a:p>
        </p:txBody>
      </p:sp>
      <p:sp>
        <p:nvSpPr>
          <p:cNvPr id="960" name="Google Shape;960;p93"/>
          <p:cNvSpPr txBox="1"/>
          <p:nvPr/>
        </p:nvSpPr>
        <p:spPr>
          <a:xfrm>
            <a:off x="6483375" y="1786525"/>
            <a:ext cx="24492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frequency values 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diapason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[o Hz, sr/2] → [0 Hz, 500 Hz]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frequency.shape: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n_fft//2+1,1] → [513,1]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1" name="Google Shape;961;p93"/>
          <p:cNvSpPr txBox="1"/>
          <p:nvPr/>
        </p:nvSpPr>
        <p:spPr>
          <a:xfrm>
            <a:off x="6483375" y="1166675"/>
            <a:ext cx="1707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sample_rate = 1000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 = 1024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4"/>
          <p:cNvSpPr txBox="1"/>
          <p:nvPr/>
        </p:nvSpPr>
        <p:spPr>
          <a:xfrm>
            <a:off x="1905500" y="2867100"/>
            <a:ext cx="690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</a:rPr>
              <a:t>DFT</a:t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967" name="Google Shape;967;p94"/>
          <p:cNvSpPr txBox="1"/>
          <p:nvPr/>
        </p:nvSpPr>
        <p:spPr>
          <a:xfrm>
            <a:off x="5188525" y="2305175"/>
            <a:ext cx="38253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Zero-padding</a:t>
            </a:r>
            <a:r>
              <a:rPr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If your window length (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</a:t>
            </a:r>
            <a:r>
              <a:rPr lang="ru" sz="1100">
                <a:solidFill>
                  <a:schemeClr val="dk1"/>
                </a:solidFill>
              </a:rPr>
              <a:t>) is </a:t>
            </a:r>
            <a:r>
              <a:rPr b="1" lang="ru" sz="1100">
                <a:solidFill>
                  <a:schemeClr val="dk1"/>
                </a:solidFill>
              </a:rPr>
              <a:t>less than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lang="ru" sz="1100">
                <a:solidFill>
                  <a:schemeClr val="dk1"/>
                </a:solidFill>
              </a:rPr>
              <a:t>, the windowed segment is </a:t>
            </a:r>
            <a:r>
              <a:rPr b="1" lang="ru" sz="1100">
                <a:solidFill>
                  <a:schemeClr val="dk1"/>
                </a:solidFill>
              </a:rPr>
              <a:t>zero-padded</a:t>
            </a:r>
            <a:r>
              <a:rPr lang="ru" sz="1100">
                <a:solidFill>
                  <a:schemeClr val="dk1"/>
                </a:solidFill>
              </a:rPr>
              <a:t> to length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lang="ru" sz="1100">
                <a:solidFill>
                  <a:schemeClr val="dk1"/>
                </a:solidFill>
              </a:rPr>
              <a:t> before applying the DFT.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Example: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 = 256</a:t>
            </a:r>
            <a:r>
              <a:rPr lang="ru" sz="1100">
                <a:solidFill>
                  <a:schemeClr val="dk1"/>
                </a:solidFill>
              </a:rPr>
              <a:t>,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 = 512</a:t>
            </a:r>
            <a:r>
              <a:rPr lang="ru" sz="1100">
                <a:solidFill>
                  <a:schemeClr val="dk1"/>
                </a:solidFill>
              </a:rPr>
              <a:t> → each 256-sample window is padded with 256 zeros before the DFT.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This increases </a:t>
            </a:r>
            <a:r>
              <a:rPr b="1" lang="ru" sz="1100">
                <a:solidFill>
                  <a:schemeClr val="dk1"/>
                </a:solidFill>
              </a:rPr>
              <a:t>frequency resolution in the display</a:t>
            </a:r>
            <a:r>
              <a:rPr lang="ru" sz="1100">
                <a:solidFill>
                  <a:schemeClr val="dk1"/>
                </a:solidFill>
              </a:rPr>
              <a:t> (more bins), but </a:t>
            </a:r>
            <a:r>
              <a:rPr b="1" lang="ru" sz="1100">
                <a:solidFill>
                  <a:schemeClr val="dk1"/>
                </a:solidFill>
              </a:rPr>
              <a:t>does not add real information</a:t>
            </a:r>
            <a:r>
              <a:rPr lang="ru" sz="1100">
                <a:solidFill>
                  <a:schemeClr val="dk1"/>
                </a:solidFill>
              </a:rPr>
              <a:t>—it just interpolates the spectrum.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8" name="Google Shape;9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59" y="753675"/>
            <a:ext cx="2056251" cy="161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94"/>
          <p:cNvCxnSpPr>
            <a:endCxn id="966" idx="0"/>
          </p:cNvCxnSpPr>
          <p:nvPr/>
        </p:nvCxnSpPr>
        <p:spPr>
          <a:xfrm>
            <a:off x="2250500" y="2372400"/>
            <a:ext cx="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0" name="Google Shape;970;p94"/>
          <p:cNvSpPr txBox="1"/>
          <p:nvPr/>
        </p:nvSpPr>
        <p:spPr>
          <a:xfrm>
            <a:off x="5188525" y="1129975"/>
            <a:ext cx="1736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= 200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sample_rate = 1000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 = 1024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1" name="Google Shape;971;p94"/>
          <p:cNvSpPr txBox="1"/>
          <p:nvPr/>
        </p:nvSpPr>
        <p:spPr>
          <a:xfrm>
            <a:off x="3580275" y="1354300"/>
            <a:ext cx="1145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(200, 1)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2" name="Google Shape;972;p94"/>
          <p:cNvSpPr txBox="1"/>
          <p:nvPr/>
        </p:nvSpPr>
        <p:spPr>
          <a:xfrm>
            <a:off x="4235825" y="3810800"/>
            <a:ext cx="61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(513,1)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73" name="Google Shape;973;p94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74" name="Google Shape;97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25" y="3243839"/>
            <a:ext cx="3728100" cy="172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0" y="164950"/>
            <a:ext cx="33354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Why not use only waveforms?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954875" y="164950"/>
            <a:ext cx="24060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Phase Sensitivity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25009" l="0" r="0" t="0"/>
          <a:stretch/>
        </p:blipFill>
        <p:spPr>
          <a:xfrm>
            <a:off x="183775" y="877900"/>
            <a:ext cx="6674227" cy="39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7009300" y="2059416"/>
            <a:ext cx="19593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For model original and shifted audio signal will be considered as totally different signals.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 txBox="1"/>
          <p:nvPr/>
        </p:nvSpPr>
        <p:spPr>
          <a:xfrm>
            <a:off x="1905500" y="2867100"/>
            <a:ext cx="690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</a:rPr>
              <a:t>DFT</a:t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980" name="Google Shape;980;p95"/>
          <p:cNvSpPr txBox="1"/>
          <p:nvPr/>
        </p:nvSpPr>
        <p:spPr>
          <a:xfrm>
            <a:off x="5188525" y="2276375"/>
            <a:ext cx="32046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Summary: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lang="ru" sz="1100">
                <a:solidFill>
                  <a:schemeClr val="dk1"/>
                </a:solidFill>
              </a:rPr>
              <a:t> controls how many frequency bins are computed per time frame. It can be larger than the actual window length (via zero-padding), which interpolates the spectrum but doesn’t increase true frequency resolution. True resolution depends on the </a:t>
            </a:r>
            <a:r>
              <a:rPr b="1" lang="ru" sz="1100">
                <a:solidFill>
                  <a:schemeClr val="dk1"/>
                </a:solidFill>
              </a:rPr>
              <a:t>window duration</a:t>
            </a:r>
            <a:r>
              <a:rPr lang="ru" sz="1100">
                <a:solidFill>
                  <a:schemeClr val="dk1"/>
                </a:solidFill>
              </a:rPr>
              <a:t>, not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81" name="Google Shape;9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59" y="753675"/>
            <a:ext cx="2056251" cy="161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95"/>
          <p:cNvCxnSpPr>
            <a:endCxn id="979" idx="0"/>
          </p:cNvCxnSpPr>
          <p:nvPr/>
        </p:nvCxnSpPr>
        <p:spPr>
          <a:xfrm>
            <a:off x="2250500" y="2372400"/>
            <a:ext cx="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3" name="Google Shape;983;p95"/>
          <p:cNvSpPr txBox="1"/>
          <p:nvPr/>
        </p:nvSpPr>
        <p:spPr>
          <a:xfrm>
            <a:off x="3580275" y="1354300"/>
            <a:ext cx="1145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(200, 1)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4" name="Google Shape;984;p95"/>
          <p:cNvSpPr txBox="1"/>
          <p:nvPr/>
        </p:nvSpPr>
        <p:spPr>
          <a:xfrm>
            <a:off x="4235825" y="3810800"/>
            <a:ext cx="61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(513,1)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86" name="Google Shape;98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25" y="3243839"/>
            <a:ext cx="3728100" cy="172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5"/>
          <p:cNvSpPr txBox="1"/>
          <p:nvPr/>
        </p:nvSpPr>
        <p:spPr>
          <a:xfrm>
            <a:off x="5188525" y="1129975"/>
            <a:ext cx="1736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 = 200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sample_rate = 1000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 = 1024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96"/>
          <p:cNvPicPr preferRelativeResize="0"/>
          <p:nvPr/>
        </p:nvPicPr>
        <p:blipFill rotWithShape="1">
          <a:blip r:embed="rId3">
            <a:alphaModFix/>
          </a:blip>
          <a:srcRect b="0" l="1029" r="0" t="0"/>
          <a:stretch/>
        </p:blipFill>
        <p:spPr>
          <a:xfrm>
            <a:off x="4296375" y="3040000"/>
            <a:ext cx="4666002" cy="20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5525"/>
            <a:ext cx="4107543" cy="2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6"/>
          <p:cNvSpPr/>
          <p:nvPr/>
        </p:nvSpPr>
        <p:spPr>
          <a:xfrm>
            <a:off x="1592881" y="982304"/>
            <a:ext cx="715800" cy="6135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cxnSp>
        <p:nvCxnSpPr>
          <p:cNvPr id="995" name="Google Shape;995;p96"/>
          <p:cNvCxnSpPr/>
          <p:nvPr/>
        </p:nvCxnSpPr>
        <p:spPr>
          <a:xfrm>
            <a:off x="1603089" y="2265150"/>
            <a:ext cx="690000" cy="5100"/>
          </a:xfrm>
          <a:prstGeom prst="straightConnector1">
            <a:avLst/>
          </a:prstGeom>
          <a:noFill/>
          <a:ln cap="flat" cmpd="sng" w="67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96" name="Google Shape;996;p96"/>
          <p:cNvSpPr/>
          <p:nvPr/>
        </p:nvSpPr>
        <p:spPr>
          <a:xfrm>
            <a:off x="1592873" y="1989947"/>
            <a:ext cx="715800" cy="5202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sp>
        <p:nvSpPr>
          <p:cNvPr id="997" name="Google Shape;997;p96"/>
          <p:cNvSpPr txBox="1"/>
          <p:nvPr/>
        </p:nvSpPr>
        <p:spPr>
          <a:xfrm>
            <a:off x="1605643" y="1968645"/>
            <a:ext cx="690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9">
                <a:solidFill>
                  <a:schemeClr val="dk1"/>
                </a:solidFill>
              </a:rPr>
              <a:t>window length</a:t>
            </a:r>
            <a:endParaRPr sz="709">
              <a:solidFill>
                <a:schemeClr val="dk1"/>
              </a:solidFill>
            </a:endParaRPr>
          </a:p>
        </p:txBody>
      </p:sp>
      <p:sp>
        <p:nvSpPr>
          <p:cNvPr id="998" name="Google Shape;998;p96"/>
          <p:cNvSpPr txBox="1"/>
          <p:nvPr/>
        </p:nvSpPr>
        <p:spPr>
          <a:xfrm>
            <a:off x="1861175" y="3600725"/>
            <a:ext cx="690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</a:rPr>
              <a:t>DFT</a:t>
            </a:r>
            <a:endParaRPr b="1" sz="1500">
              <a:solidFill>
                <a:schemeClr val="accent1"/>
              </a:solidFill>
            </a:endParaRPr>
          </a:p>
        </p:txBody>
      </p:sp>
      <p:cxnSp>
        <p:nvCxnSpPr>
          <p:cNvPr id="999" name="Google Shape;999;p96"/>
          <p:cNvCxnSpPr/>
          <p:nvPr/>
        </p:nvCxnSpPr>
        <p:spPr>
          <a:xfrm>
            <a:off x="1764925" y="3594675"/>
            <a:ext cx="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0" name="Google Shape;1000;p96"/>
          <p:cNvCxnSpPr/>
          <p:nvPr/>
        </p:nvCxnSpPr>
        <p:spPr>
          <a:xfrm>
            <a:off x="1592025" y="2787875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96"/>
          <p:cNvCxnSpPr/>
          <p:nvPr/>
        </p:nvCxnSpPr>
        <p:spPr>
          <a:xfrm>
            <a:off x="2293100" y="2801713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02" name="Google Shape;1002;p96"/>
          <p:cNvPicPr preferRelativeResize="0"/>
          <p:nvPr/>
        </p:nvPicPr>
        <p:blipFill rotWithShape="1">
          <a:blip r:embed="rId5">
            <a:alphaModFix/>
          </a:blip>
          <a:srcRect b="20116" l="0" r="74891" t="24620"/>
          <a:stretch/>
        </p:blipFill>
        <p:spPr>
          <a:xfrm>
            <a:off x="6068125" y="1221613"/>
            <a:ext cx="3155123" cy="17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6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04" name="Google Shape;100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675" y="3985525"/>
            <a:ext cx="2388851" cy="11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7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10" name="Google Shape;101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75" y="793475"/>
            <a:ext cx="8211111" cy="41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525"/>
            <a:ext cx="4107543" cy="2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8"/>
          <p:cNvSpPr/>
          <p:nvPr/>
        </p:nvSpPr>
        <p:spPr>
          <a:xfrm>
            <a:off x="1592881" y="982304"/>
            <a:ext cx="715800" cy="6135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cxnSp>
        <p:nvCxnSpPr>
          <p:cNvPr id="1017" name="Google Shape;1017;p98"/>
          <p:cNvCxnSpPr/>
          <p:nvPr/>
        </p:nvCxnSpPr>
        <p:spPr>
          <a:xfrm>
            <a:off x="1603089" y="2265150"/>
            <a:ext cx="690000" cy="5100"/>
          </a:xfrm>
          <a:prstGeom prst="straightConnector1">
            <a:avLst/>
          </a:prstGeom>
          <a:noFill/>
          <a:ln cap="flat" cmpd="sng" w="67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18" name="Google Shape;1018;p98"/>
          <p:cNvSpPr/>
          <p:nvPr/>
        </p:nvSpPr>
        <p:spPr>
          <a:xfrm>
            <a:off x="1592873" y="1989947"/>
            <a:ext cx="715800" cy="5202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6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3"/>
          </a:p>
        </p:txBody>
      </p:sp>
      <p:sp>
        <p:nvSpPr>
          <p:cNvPr id="1019" name="Google Shape;1019;p98"/>
          <p:cNvSpPr txBox="1"/>
          <p:nvPr/>
        </p:nvSpPr>
        <p:spPr>
          <a:xfrm>
            <a:off x="1605643" y="1968645"/>
            <a:ext cx="690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875" lIns="64875" spcFirstLastPara="1" rIns="64875" wrap="square" tIns="6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9">
                <a:solidFill>
                  <a:schemeClr val="dk1"/>
                </a:solidFill>
              </a:rPr>
              <a:t>window length</a:t>
            </a:r>
            <a:endParaRPr sz="709">
              <a:solidFill>
                <a:schemeClr val="dk1"/>
              </a:solidFill>
            </a:endParaRPr>
          </a:p>
        </p:txBody>
      </p:sp>
      <p:sp>
        <p:nvSpPr>
          <p:cNvPr id="1020" name="Google Shape;1020;p98"/>
          <p:cNvSpPr txBox="1"/>
          <p:nvPr/>
        </p:nvSpPr>
        <p:spPr>
          <a:xfrm>
            <a:off x="1861175" y="3600725"/>
            <a:ext cx="690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</a:rPr>
              <a:t>DFT</a:t>
            </a:r>
            <a:endParaRPr b="1" sz="1500">
              <a:solidFill>
                <a:schemeClr val="accent1"/>
              </a:solidFill>
            </a:endParaRPr>
          </a:p>
        </p:txBody>
      </p:sp>
      <p:cxnSp>
        <p:nvCxnSpPr>
          <p:cNvPr id="1021" name="Google Shape;1021;p98"/>
          <p:cNvCxnSpPr/>
          <p:nvPr/>
        </p:nvCxnSpPr>
        <p:spPr>
          <a:xfrm>
            <a:off x="1764925" y="3594675"/>
            <a:ext cx="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2" name="Google Shape;1022;p98"/>
          <p:cNvCxnSpPr/>
          <p:nvPr/>
        </p:nvCxnSpPr>
        <p:spPr>
          <a:xfrm>
            <a:off x="1592025" y="2787875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98"/>
          <p:cNvCxnSpPr/>
          <p:nvPr/>
        </p:nvCxnSpPr>
        <p:spPr>
          <a:xfrm>
            <a:off x="2293100" y="2801713"/>
            <a:ext cx="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4" name="Google Shape;1024;p98"/>
          <p:cNvSpPr txBox="1"/>
          <p:nvPr/>
        </p:nvSpPr>
        <p:spPr>
          <a:xfrm>
            <a:off x="4296375" y="240325"/>
            <a:ext cx="2550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Important parameters: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function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Window Length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●"/>
            </a:pPr>
            <a:r>
              <a:rPr lang="ru" sz="1500">
                <a:solidFill>
                  <a:srgbClr val="D9D9D9"/>
                </a:solidFill>
              </a:rPr>
              <a:t>HOP Length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n_fft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25" name="Google Shape;102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350" y="2744675"/>
            <a:ext cx="4422950" cy="22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8"/>
          <p:cNvPicPr preferRelativeResize="0"/>
          <p:nvPr/>
        </p:nvPicPr>
        <p:blipFill rotWithShape="1">
          <a:blip r:embed="rId5">
            <a:alphaModFix/>
          </a:blip>
          <a:srcRect b="0" l="1027" r="59307" t="0"/>
          <a:stretch/>
        </p:blipFill>
        <p:spPr>
          <a:xfrm>
            <a:off x="6409228" y="345775"/>
            <a:ext cx="2264121" cy="2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8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28" name="Google Shape;102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675" y="3985525"/>
            <a:ext cx="2388851" cy="11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9" name="Google Shape;1029;p98"/>
          <p:cNvCxnSpPr/>
          <p:nvPr/>
        </p:nvCxnSpPr>
        <p:spPr>
          <a:xfrm>
            <a:off x="5395625" y="2341225"/>
            <a:ext cx="7200" cy="2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0" name="Google Shape;1030;p98"/>
          <p:cNvSpPr txBox="1"/>
          <p:nvPr/>
        </p:nvSpPr>
        <p:spPr>
          <a:xfrm>
            <a:off x="4830150" y="1957275"/>
            <a:ext cx="1253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view from the top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99"/>
          <p:cNvPicPr preferRelativeResize="0"/>
          <p:nvPr/>
        </p:nvPicPr>
        <p:blipFill rotWithShape="1">
          <a:blip r:embed="rId3">
            <a:alphaModFix/>
          </a:blip>
          <a:srcRect b="0" l="43152" r="0" t="0"/>
          <a:stretch/>
        </p:blipFill>
        <p:spPr>
          <a:xfrm>
            <a:off x="4934600" y="991075"/>
            <a:ext cx="4027151" cy="36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9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37" name="Google Shape;103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644250"/>
            <a:ext cx="4422950" cy="204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99"/>
          <p:cNvSpPr txBox="1"/>
          <p:nvPr/>
        </p:nvSpPr>
        <p:spPr>
          <a:xfrm>
            <a:off x="1599375" y="4041325"/>
            <a:ext cx="2211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They are the same!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9" name="Google Shape;1039;p99"/>
          <p:cNvSpPr/>
          <p:nvPr/>
        </p:nvSpPr>
        <p:spPr>
          <a:xfrm>
            <a:off x="5112275" y="1140888"/>
            <a:ext cx="561900" cy="330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9"/>
          <p:cNvSpPr/>
          <p:nvPr/>
        </p:nvSpPr>
        <p:spPr>
          <a:xfrm>
            <a:off x="599025" y="3437325"/>
            <a:ext cx="4211700" cy="40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00"/>
          <p:cNvPicPr preferRelativeResize="0"/>
          <p:nvPr/>
        </p:nvPicPr>
        <p:blipFill rotWithShape="1">
          <a:blip r:embed="rId3">
            <a:alphaModFix/>
          </a:blip>
          <a:srcRect b="0" l="43152" r="0" t="0"/>
          <a:stretch/>
        </p:blipFill>
        <p:spPr>
          <a:xfrm>
            <a:off x="4934600" y="991075"/>
            <a:ext cx="4027151" cy="36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0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47" name="Google Shape;104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644250"/>
            <a:ext cx="4422950" cy="204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0"/>
          <p:cNvSpPr txBox="1"/>
          <p:nvPr/>
        </p:nvSpPr>
        <p:spPr>
          <a:xfrm>
            <a:off x="177700" y="3891375"/>
            <a:ext cx="49659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They are different!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Magnitude is normalized and rescaled </a:t>
            </a:r>
            <a:r>
              <a:rPr lang="ru" sz="1800">
                <a:solidFill>
                  <a:schemeClr val="dk2"/>
                </a:solidFill>
              </a:rPr>
              <a:t>implicitly</a:t>
            </a:r>
            <a:r>
              <a:rPr lang="ru" sz="1800">
                <a:solidFill>
                  <a:schemeClr val="dk2"/>
                </a:solidFill>
              </a:rPr>
              <a:t> in </a:t>
            </a:r>
            <a:r>
              <a:rPr lang="ru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stft()</a:t>
            </a:r>
            <a:r>
              <a:rPr lang="ru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9" name="Google Shape;1049;p100"/>
          <p:cNvSpPr/>
          <p:nvPr/>
        </p:nvSpPr>
        <p:spPr>
          <a:xfrm>
            <a:off x="177700" y="1697826"/>
            <a:ext cx="506700" cy="183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00"/>
          <p:cNvSpPr/>
          <p:nvPr/>
        </p:nvSpPr>
        <p:spPr>
          <a:xfrm>
            <a:off x="8283050" y="1079424"/>
            <a:ext cx="765000" cy="335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01"/>
          <p:cNvPicPr preferRelativeResize="0"/>
          <p:nvPr/>
        </p:nvPicPr>
        <p:blipFill rotWithShape="1">
          <a:blip r:embed="rId3">
            <a:alphaModFix/>
          </a:blip>
          <a:srcRect b="0" l="43152" r="0" t="0"/>
          <a:stretch/>
        </p:blipFill>
        <p:spPr>
          <a:xfrm>
            <a:off x="4934600" y="991075"/>
            <a:ext cx="4027151" cy="36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1"/>
          <p:cNvSpPr txBox="1"/>
          <p:nvPr/>
        </p:nvSpPr>
        <p:spPr>
          <a:xfrm>
            <a:off x="0" y="171275"/>
            <a:ext cx="33210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Discrete Fourier Transform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57" name="Google Shape;105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644250"/>
            <a:ext cx="4422950" cy="204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1"/>
          <p:cNvSpPr/>
          <p:nvPr/>
        </p:nvSpPr>
        <p:spPr>
          <a:xfrm>
            <a:off x="5359625" y="4106151"/>
            <a:ext cx="2931900" cy="5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52" y="3876925"/>
            <a:ext cx="3816586" cy="5403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0" name="Google Shape;1060;p101"/>
          <p:cNvSpPr txBox="1"/>
          <p:nvPr/>
        </p:nvSpPr>
        <p:spPr>
          <a:xfrm>
            <a:off x="235500" y="4467625"/>
            <a:ext cx="423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Here time is in seconds. But usually it remains in time frames.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2"/>
          <p:cNvSpPr txBox="1"/>
          <p:nvPr/>
        </p:nvSpPr>
        <p:spPr>
          <a:xfrm>
            <a:off x="0" y="152700"/>
            <a:ext cx="4163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Short Time Fourier Transform (STFT)</a:t>
            </a:r>
            <a:endParaRPr b="1" sz="1700">
              <a:solidFill>
                <a:schemeClr val="dk1"/>
              </a:solidFill>
            </a:endParaRPr>
          </a:p>
        </p:txBody>
      </p:sp>
      <p:cxnSp>
        <p:nvCxnSpPr>
          <p:cNvPr id="1066" name="Google Shape;1066;p102"/>
          <p:cNvCxnSpPr/>
          <p:nvPr/>
        </p:nvCxnSpPr>
        <p:spPr>
          <a:xfrm>
            <a:off x="4531175" y="1678475"/>
            <a:ext cx="41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7" name="Google Shape;1067;p102"/>
          <p:cNvSpPr txBox="1"/>
          <p:nvPr/>
        </p:nvSpPr>
        <p:spPr>
          <a:xfrm>
            <a:off x="522500" y="2622200"/>
            <a:ext cx="30000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Summary: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Step 1. </a:t>
            </a:r>
            <a:r>
              <a:rPr lang="ru" sz="1100">
                <a:solidFill>
                  <a:schemeClr val="dk1"/>
                </a:solidFill>
              </a:rPr>
              <a:t>the input signal is divided into short, overlapping segments (windows).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Step 2. </a:t>
            </a:r>
            <a:r>
              <a:rPr lang="ru" sz="1100">
                <a:solidFill>
                  <a:schemeClr val="dk1"/>
                </a:solidFill>
              </a:rPr>
              <a:t>Each windowed segment (e.g., 256 samples) is then transformed into the frequency domain using the </a:t>
            </a:r>
            <a:r>
              <a:rPr b="1" lang="ru" sz="1100">
                <a:solidFill>
                  <a:schemeClr val="dk1"/>
                </a:solidFill>
              </a:rPr>
              <a:t>DFT.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Step 3. </a:t>
            </a:r>
            <a:r>
              <a:rPr lang="ru" sz="1100">
                <a:solidFill>
                  <a:schemeClr val="dk1"/>
                </a:solidFill>
              </a:rPr>
              <a:t>Plot all DFT frames all together into one spectral matrix.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68" name="Google Shape;1068;p102"/>
          <p:cNvPicPr preferRelativeResize="0"/>
          <p:nvPr/>
        </p:nvPicPr>
        <p:blipFill rotWithShape="1">
          <a:blip r:embed="rId3">
            <a:alphaModFix/>
          </a:blip>
          <a:srcRect b="66693" l="0" r="0" t="0"/>
          <a:stretch/>
        </p:blipFill>
        <p:spPr>
          <a:xfrm>
            <a:off x="388500" y="1239600"/>
            <a:ext cx="3890551" cy="10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2"/>
          <p:cNvPicPr preferRelativeResize="0"/>
          <p:nvPr/>
        </p:nvPicPr>
        <p:blipFill rotWithShape="1">
          <a:blip r:embed="rId4">
            <a:alphaModFix/>
          </a:blip>
          <a:srcRect b="0" l="43152" r="0" t="0"/>
          <a:stretch/>
        </p:blipFill>
        <p:spPr>
          <a:xfrm>
            <a:off x="5344100" y="566050"/>
            <a:ext cx="2601825" cy="23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2"/>
          <p:cNvSpPr txBox="1"/>
          <p:nvPr/>
        </p:nvSpPr>
        <p:spPr>
          <a:xfrm>
            <a:off x="5099725" y="3022000"/>
            <a:ext cx="389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oboto Mono"/>
                <a:ea typeface="Roboto Mono"/>
                <a:cs typeface="Roboto Mono"/>
                <a:sym typeface="Roboto Mono"/>
              </a:rPr>
              <a:t>Spectral matrix shape: [f</a:t>
            </a:r>
            <a:r>
              <a:rPr lang="ru" sz="1000">
                <a:latin typeface="Roboto Mono"/>
                <a:ea typeface="Roboto Mono"/>
                <a:cs typeface="Roboto Mono"/>
                <a:sym typeface="Roboto Mono"/>
              </a:rPr>
              <a:t>requency_bins, frames]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oboto Mono"/>
                <a:ea typeface="Roboto Mono"/>
                <a:cs typeface="Roboto Mono"/>
                <a:sym typeface="Roboto Mono"/>
              </a:rPr>
              <a:t>frequency_bins = 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n_fft // 2 + 1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frames = (n_samples - win_length)/ hop_length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2"/>
          <p:cNvSpPr txBox="1"/>
          <p:nvPr/>
        </p:nvSpPr>
        <p:spPr>
          <a:xfrm>
            <a:off x="5099725" y="3940475"/>
            <a:ext cx="35880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Default in librosa: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hop_length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// 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win_length</a:t>
            </a:r>
            <a:r>
              <a:rPr lang="ru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n_fft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3"/>
          <p:cNvSpPr txBox="1"/>
          <p:nvPr/>
        </p:nvSpPr>
        <p:spPr>
          <a:xfrm>
            <a:off x="0" y="152700"/>
            <a:ext cx="2089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 with Librosa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77" name="Google Shape;107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450" y="2898250"/>
            <a:ext cx="4192124" cy="19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75" y="1299700"/>
            <a:ext cx="3638850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3"/>
          <p:cNvSpPr/>
          <p:nvPr/>
        </p:nvSpPr>
        <p:spPr>
          <a:xfrm>
            <a:off x="432225" y="1829775"/>
            <a:ext cx="3270600" cy="3315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3"/>
          <p:cNvSpPr/>
          <p:nvPr/>
        </p:nvSpPr>
        <p:spPr>
          <a:xfrm>
            <a:off x="432225" y="1542750"/>
            <a:ext cx="3270600" cy="2295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3"/>
          <p:cNvSpPr/>
          <p:nvPr/>
        </p:nvSpPr>
        <p:spPr>
          <a:xfrm>
            <a:off x="432225" y="2379500"/>
            <a:ext cx="3522600" cy="1851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03"/>
          <p:cNvPicPr preferRelativeResize="0"/>
          <p:nvPr/>
        </p:nvPicPr>
        <p:blipFill rotWithShape="1">
          <a:blip r:embed="rId5">
            <a:alphaModFix/>
          </a:blip>
          <a:srcRect b="49683" l="0" r="0" t="0"/>
          <a:stretch/>
        </p:blipFill>
        <p:spPr>
          <a:xfrm>
            <a:off x="4096386" y="789738"/>
            <a:ext cx="4506190" cy="152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Google Shape;1083;p103"/>
          <p:cNvCxnSpPr/>
          <p:nvPr/>
        </p:nvCxnSpPr>
        <p:spPr>
          <a:xfrm>
            <a:off x="6347381" y="2402625"/>
            <a:ext cx="42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84" name="Google Shape;1084;p103"/>
          <p:cNvSpPr txBox="1"/>
          <p:nvPr/>
        </p:nvSpPr>
        <p:spPr>
          <a:xfrm>
            <a:off x="6468975" y="2385238"/>
            <a:ext cx="97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</a:rPr>
              <a:t>STFT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1085" name="Google Shape;1085;p103"/>
          <p:cNvSpPr txBox="1"/>
          <p:nvPr/>
        </p:nvSpPr>
        <p:spPr>
          <a:xfrm>
            <a:off x="5330800" y="322325"/>
            <a:ext cx="252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Here is a real speech.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4"/>
          <p:cNvSpPr txBox="1"/>
          <p:nvPr/>
        </p:nvSpPr>
        <p:spPr>
          <a:xfrm>
            <a:off x="0" y="152700"/>
            <a:ext cx="26511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 with Torchaudio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91" name="Google Shape;10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450" y="2898250"/>
            <a:ext cx="4192124" cy="19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4"/>
          <p:cNvPicPr preferRelativeResize="0"/>
          <p:nvPr/>
        </p:nvPicPr>
        <p:blipFill rotWithShape="1">
          <a:blip r:embed="rId4">
            <a:alphaModFix/>
          </a:blip>
          <a:srcRect b="49683" l="0" r="0" t="0"/>
          <a:stretch/>
        </p:blipFill>
        <p:spPr>
          <a:xfrm>
            <a:off x="4096386" y="789738"/>
            <a:ext cx="4506190" cy="152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104"/>
          <p:cNvCxnSpPr/>
          <p:nvPr/>
        </p:nvCxnSpPr>
        <p:spPr>
          <a:xfrm>
            <a:off x="6347381" y="2402625"/>
            <a:ext cx="42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4" name="Google Shape;1094;p104"/>
          <p:cNvSpPr txBox="1"/>
          <p:nvPr/>
        </p:nvSpPr>
        <p:spPr>
          <a:xfrm>
            <a:off x="6468975" y="2385238"/>
            <a:ext cx="97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</a:rPr>
              <a:t>STFT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1095" name="Google Shape;109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51500"/>
            <a:ext cx="3890626" cy="41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4"/>
          <p:cNvSpPr/>
          <p:nvPr/>
        </p:nvSpPr>
        <p:spPr>
          <a:xfrm>
            <a:off x="512576" y="1945964"/>
            <a:ext cx="820200" cy="3375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4"/>
          <p:cNvSpPr/>
          <p:nvPr/>
        </p:nvSpPr>
        <p:spPr>
          <a:xfrm>
            <a:off x="512575" y="2355627"/>
            <a:ext cx="1389300" cy="144000"/>
          </a:xfrm>
          <a:prstGeom prst="roundRect">
            <a:avLst>
              <a:gd fmla="val 16667" name="adj"/>
            </a:avLst>
          </a:prstGeom>
          <a:solidFill>
            <a:srgbClr val="1C90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4"/>
          <p:cNvSpPr txBox="1"/>
          <p:nvPr/>
        </p:nvSpPr>
        <p:spPr>
          <a:xfrm>
            <a:off x="5330800" y="322325"/>
            <a:ext cx="252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Here is a real speech.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925" y="487775"/>
            <a:ext cx="2932374" cy="445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 title="original_audio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799" y="772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 title="time_stretch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74" y="18743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 title="pitch_shift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74" y="2976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 title="noise.wav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74" y="41083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460175" y="2291500"/>
            <a:ext cx="1662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Looks almost the same!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2441875" y="616025"/>
            <a:ext cx="81600" cy="418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6835700" y="2451650"/>
            <a:ext cx="17145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We need another compact and informative representation!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6865425" y="4113775"/>
            <a:ext cx="19299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Spoiler: </a:t>
            </a:r>
            <a:r>
              <a:rPr b="1" lang="ru" sz="1800">
                <a:solidFill>
                  <a:schemeClr val="dk2"/>
                </a:solidFill>
              </a:rPr>
              <a:t>spectrograms!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0" y="41375"/>
            <a:ext cx="33408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Why not use only waveforms?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598075" y="152700"/>
            <a:ext cx="1840800" cy="10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Time Stretch,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Pitch Shift,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Noise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5"/>
          <p:cNvSpPr txBox="1"/>
          <p:nvPr/>
        </p:nvSpPr>
        <p:spPr>
          <a:xfrm>
            <a:off x="0" y="152700"/>
            <a:ext cx="33138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STFT: Magnitude and Phase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104" name="Google Shape;1104;p105"/>
          <p:cNvPicPr preferRelativeResize="0"/>
          <p:nvPr/>
        </p:nvPicPr>
        <p:blipFill rotWithShape="1">
          <a:blip r:embed="rId3">
            <a:alphaModFix/>
          </a:blip>
          <a:srcRect b="50780" l="0" r="0" t="0"/>
          <a:stretch/>
        </p:blipFill>
        <p:spPr>
          <a:xfrm>
            <a:off x="133513" y="1853675"/>
            <a:ext cx="8876974" cy="29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5"/>
          <p:cNvSpPr txBox="1"/>
          <p:nvPr/>
        </p:nvSpPr>
        <p:spPr>
          <a:xfrm>
            <a:off x="4572000" y="31697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The output of STFT is a complex matrix. Usually we do not use phase values and just look at the magnitude.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6"/>
          <p:cNvSpPr txBox="1"/>
          <p:nvPr/>
        </p:nvSpPr>
        <p:spPr>
          <a:xfrm>
            <a:off x="1227450" y="2348550"/>
            <a:ext cx="66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Mel-Spectrograms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7"/>
          <p:cNvSpPr txBox="1"/>
          <p:nvPr/>
        </p:nvSpPr>
        <p:spPr>
          <a:xfrm>
            <a:off x="0" y="152700"/>
            <a:ext cx="41637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Human Perception: Mel-scale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116" name="Google Shape;111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5" y="814025"/>
            <a:ext cx="5808225" cy="37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07"/>
          <p:cNvSpPr txBox="1"/>
          <p:nvPr/>
        </p:nvSpPr>
        <p:spPr>
          <a:xfrm>
            <a:off x="6404150" y="569100"/>
            <a:ext cx="25644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We created this Mel-scale doing psychological experiments with human perception.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Empirical formula: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18" name="Google Shape;1118;p107"/>
          <p:cNvSpPr txBox="1"/>
          <p:nvPr/>
        </p:nvSpPr>
        <p:spPr>
          <a:xfrm>
            <a:off x="6429875" y="3227325"/>
            <a:ext cx="22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“</a:t>
            </a:r>
            <a:r>
              <a:rPr b="1" lang="ru" sz="1500">
                <a:solidFill>
                  <a:schemeClr val="dk2"/>
                </a:solidFill>
              </a:rPr>
              <a:t>Mel</a:t>
            </a:r>
            <a:r>
              <a:rPr lang="ru" sz="1500">
                <a:solidFill>
                  <a:schemeClr val="dk2"/>
                </a:solidFill>
              </a:rPr>
              <a:t>” is from the word “</a:t>
            </a:r>
            <a:r>
              <a:rPr b="1" lang="ru" sz="1500">
                <a:solidFill>
                  <a:schemeClr val="dk2"/>
                </a:solidFill>
              </a:rPr>
              <a:t>melody</a:t>
            </a:r>
            <a:r>
              <a:rPr lang="ru" sz="1500">
                <a:solidFill>
                  <a:schemeClr val="dk2"/>
                </a:solidFill>
              </a:rPr>
              <a:t>”, because melody is connected with the concept of pitch.</a:t>
            </a:r>
            <a:endParaRPr/>
          </a:p>
        </p:txBody>
      </p:sp>
      <p:pic>
        <p:nvPicPr>
          <p:cNvPr id="1119" name="Google Shape;111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319" y="2157882"/>
            <a:ext cx="2353450" cy="1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8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5" name="Google Shape;1125;p108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08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08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8" name="Google Shape;1128;p108"/>
          <p:cNvCxnSpPr/>
          <p:nvPr/>
        </p:nvCxnSpPr>
        <p:spPr>
          <a:xfrm flipH="1" rot="10800000">
            <a:off x="4466350" y="11310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29" name="Google Shape;1129;p108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08"/>
          <p:cNvSpPr txBox="1"/>
          <p:nvPr/>
        </p:nvSpPr>
        <p:spPr>
          <a:xfrm>
            <a:off x="4351100" y="11454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p108"/>
          <p:cNvSpPr txBox="1"/>
          <p:nvPr/>
        </p:nvSpPr>
        <p:spPr>
          <a:xfrm>
            <a:off x="6859125" y="11788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2" name="Google Shape;1132;p108"/>
          <p:cNvSpPr txBox="1"/>
          <p:nvPr/>
        </p:nvSpPr>
        <p:spPr>
          <a:xfrm>
            <a:off x="7383900" y="9735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3" name="Google Shape;1133;p108"/>
          <p:cNvSpPr txBox="1"/>
          <p:nvPr/>
        </p:nvSpPr>
        <p:spPr>
          <a:xfrm>
            <a:off x="4996150" y="4609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108"/>
          <p:cNvSpPr txBox="1"/>
          <p:nvPr/>
        </p:nvSpPr>
        <p:spPr>
          <a:xfrm>
            <a:off x="0" y="152700"/>
            <a:ext cx="49347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How to create Mel-Spectrograms from Spectrogram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9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40" name="Google Shape;1140;p109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09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09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3" name="Google Shape;1143;p109"/>
          <p:cNvCxnSpPr/>
          <p:nvPr/>
        </p:nvCxnSpPr>
        <p:spPr>
          <a:xfrm flipH="1" rot="10800000">
            <a:off x="4466350" y="11310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44" name="Google Shape;1144;p109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09"/>
          <p:cNvSpPr txBox="1"/>
          <p:nvPr/>
        </p:nvSpPr>
        <p:spPr>
          <a:xfrm>
            <a:off x="4351100" y="11454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6" name="Google Shape;1146;p109"/>
          <p:cNvSpPr txBox="1"/>
          <p:nvPr/>
        </p:nvSpPr>
        <p:spPr>
          <a:xfrm>
            <a:off x="6859125" y="11788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7" name="Google Shape;1147;p109"/>
          <p:cNvSpPr txBox="1"/>
          <p:nvPr/>
        </p:nvSpPr>
        <p:spPr>
          <a:xfrm>
            <a:off x="7383900" y="9735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8" name="Google Shape;1148;p109"/>
          <p:cNvSpPr txBox="1"/>
          <p:nvPr/>
        </p:nvSpPr>
        <p:spPr>
          <a:xfrm>
            <a:off x="4996150" y="4609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49" name="Google Shape;1149;p109"/>
          <p:cNvCxnSpPr/>
          <p:nvPr/>
        </p:nvCxnSpPr>
        <p:spPr>
          <a:xfrm flipH="1" rot="10800000">
            <a:off x="4466350" y="2780755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0" name="Google Shape;1150;p109"/>
          <p:cNvSpPr txBox="1"/>
          <p:nvPr/>
        </p:nvSpPr>
        <p:spPr>
          <a:xfrm>
            <a:off x="4351100" y="2795155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1" name="Google Shape;1151;p109"/>
          <p:cNvSpPr txBox="1"/>
          <p:nvPr/>
        </p:nvSpPr>
        <p:spPr>
          <a:xfrm>
            <a:off x="6859125" y="2828605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p109"/>
          <p:cNvSpPr txBox="1"/>
          <p:nvPr/>
        </p:nvSpPr>
        <p:spPr>
          <a:xfrm>
            <a:off x="7427025" y="2550230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3" name="Google Shape;1153;p109"/>
          <p:cNvPicPr preferRelativeResize="0"/>
          <p:nvPr/>
        </p:nvPicPr>
        <p:blipFill rotWithShape="1">
          <a:blip r:embed="rId6">
            <a:alphaModFix/>
          </a:blip>
          <a:srcRect b="38457" l="0" r="0" t="0"/>
          <a:stretch/>
        </p:blipFill>
        <p:spPr>
          <a:xfrm>
            <a:off x="5887100" y="1644427"/>
            <a:ext cx="2353450" cy="63727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54" name="Google Shape;1154;p109"/>
          <p:cNvCxnSpPr/>
          <p:nvPr/>
        </p:nvCxnSpPr>
        <p:spPr>
          <a:xfrm flipH="1">
            <a:off x="5712600" y="1628050"/>
            <a:ext cx="72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155" name="Google Shape;1155;p109"/>
          <p:cNvSpPr txBox="1"/>
          <p:nvPr/>
        </p:nvSpPr>
        <p:spPr>
          <a:xfrm>
            <a:off x="0" y="159904"/>
            <a:ext cx="49347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How to create Mel-Spectrograms from Spectrogram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0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What is a </a:t>
            </a:r>
            <a:r>
              <a:rPr b="1" lang="ru" sz="1700">
                <a:solidFill>
                  <a:schemeClr val="dk1"/>
                </a:solidFill>
              </a:rPr>
              <a:t>Mel Bands?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161" name="Google Shape;1161;p110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2" name="Google Shape;1162;p110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0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0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110"/>
          <p:cNvCxnSpPr/>
          <p:nvPr/>
        </p:nvCxnSpPr>
        <p:spPr>
          <a:xfrm flipH="1" rot="10800000">
            <a:off x="4466350" y="11310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66" name="Google Shape;1166;p110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0"/>
          <p:cNvSpPr txBox="1"/>
          <p:nvPr/>
        </p:nvSpPr>
        <p:spPr>
          <a:xfrm>
            <a:off x="4351100" y="11454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8" name="Google Shape;1168;p110"/>
          <p:cNvSpPr txBox="1"/>
          <p:nvPr/>
        </p:nvSpPr>
        <p:spPr>
          <a:xfrm>
            <a:off x="6859125" y="11788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9" name="Google Shape;1169;p110"/>
          <p:cNvSpPr txBox="1"/>
          <p:nvPr/>
        </p:nvSpPr>
        <p:spPr>
          <a:xfrm>
            <a:off x="7383900" y="9735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0" name="Google Shape;1170;p110"/>
          <p:cNvSpPr txBox="1"/>
          <p:nvPr/>
        </p:nvSpPr>
        <p:spPr>
          <a:xfrm>
            <a:off x="4996150" y="4609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1" name="Google Shape;1171;p110"/>
          <p:cNvCxnSpPr/>
          <p:nvPr/>
        </p:nvCxnSpPr>
        <p:spPr>
          <a:xfrm flipH="1" rot="10800000">
            <a:off x="4466350" y="2780755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72" name="Google Shape;1172;p110"/>
          <p:cNvSpPr txBox="1"/>
          <p:nvPr/>
        </p:nvSpPr>
        <p:spPr>
          <a:xfrm>
            <a:off x="4351100" y="2795155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3" name="Google Shape;1173;p110"/>
          <p:cNvSpPr txBox="1"/>
          <p:nvPr/>
        </p:nvSpPr>
        <p:spPr>
          <a:xfrm>
            <a:off x="6859125" y="2828605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4" name="Google Shape;1174;p110"/>
          <p:cNvSpPr txBox="1"/>
          <p:nvPr/>
        </p:nvSpPr>
        <p:spPr>
          <a:xfrm>
            <a:off x="7427025" y="2550230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5" name="Google Shape;1175;p110"/>
          <p:cNvPicPr preferRelativeResize="0"/>
          <p:nvPr/>
        </p:nvPicPr>
        <p:blipFill rotWithShape="1">
          <a:blip r:embed="rId6">
            <a:alphaModFix/>
          </a:blip>
          <a:srcRect b="38457" l="0" r="0" t="0"/>
          <a:stretch/>
        </p:blipFill>
        <p:spPr>
          <a:xfrm>
            <a:off x="5887100" y="1644427"/>
            <a:ext cx="2353450" cy="63727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6" name="Google Shape;1176;p110"/>
          <p:cNvCxnSpPr/>
          <p:nvPr/>
        </p:nvCxnSpPr>
        <p:spPr>
          <a:xfrm flipH="1">
            <a:off x="5712600" y="1628050"/>
            <a:ext cx="72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177" name="Google Shape;1177;p110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78" name="Google Shape;117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1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84" name="Google Shape;1184;p111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11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11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11"/>
          <p:cNvCxnSpPr/>
          <p:nvPr/>
        </p:nvCxnSpPr>
        <p:spPr>
          <a:xfrm flipH="1" rot="10800000">
            <a:off x="4466350" y="11310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88" name="Google Shape;1188;p111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1"/>
          <p:cNvSpPr txBox="1"/>
          <p:nvPr/>
        </p:nvSpPr>
        <p:spPr>
          <a:xfrm>
            <a:off x="4351100" y="11454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0" name="Google Shape;1190;p111"/>
          <p:cNvSpPr txBox="1"/>
          <p:nvPr/>
        </p:nvSpPr>
        <p:spPr>
          <a:xfrm>
            <a:off x="6859125" y="11788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1" name="Google Shape;1191;p111"/>
          <p:cNvSpPr txBox="1"/>
          <p:nvPr/>
        </p:nvSpPr>
        <p:spPr>
          <a:xfrm>
            <a:off x="7383900" y="9735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2" name="Google Shape;1192;p111"/>
          <p:cNvSpPr txBox="1"/>
          <p:nvPr/>
        </p:nvSpPr>
        <p:spPr>
          <a:xfrm>
            <a:off x="4996150" y="4609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93" name="Google Shape;1193;p111"/>
          <p:cNvCxnSpPr/>
          <p:nvPr/>
        </p:nvCxnSpPr>
        <p:spPr>
          <a:xfrm flipH="1" rot="10800000">
            <a:off x="4466350" y="2780755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4" name="Google Shape;1194;p111"/>
          <p:cNvSpPr txBox="1"/>
          <p:nvPr/>
        </p:nvSpPr>
        <p:spPr>
          <a:xfrm>
            <a:off x="4351100" y="2795155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5" name="Google Shape;1195;p111"/>
          <p:cNvSpPr txBox="1"/>
          <p:nvPr/>
        </p:nvSpPr>
        <p:spPr>
          <a:xfrm>
            <a:off x="6859125" y="2828605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111"/>
          <p:cNvSpPr txBox="1"/>
          <p:nvPr/>
        </p:nvSpPr>
        <p:spPr>
          <a:xfrm>
            <a:off x="7427025" y="2550230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7" name="Google Shape;1197;p111"/>
          <p:cNvPicPr preferRelativeResize="0"/>
          <p:nvPr/>
        </p:nvPicPr>
        <p:blipFill rotWithShape="1">
          <a:blip r:embed="rId6">
            <a:alphaModFix/>
          </a:blip>
          <a:srcRect b="38457" l="0" r="0" t="0"/>
          <a:stretch/>
        </p:blipFill>
        <p:spPr>
          <a:xfrm>
            <a:off x="5887100" y="1644427"/>
            <a:ext cx="2353450" cy="63727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98" name="Google Shape;1198;p111"/>
          <p:cNvCxnSpPr/>
          <p:nvPr/>
        </p:nvCxnSpPr>
        <p:spPr>
          <a:xfrm flipH="1">
            <a:off x="5712600" y="1628050"/>
            <a:ext cx="72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199" name="Google Shape;1199;p111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0" name="Google Shape;1200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01" name="Google Shape;1201;p111"/>
          <p:cNvCxnSpPr/>
          <p:nvPr/>
        </p:nvCxnSpPr>
        <p:spPr>
          <a:xfrm flipH="1" rot="10800000">
            <a:off x="4466350" y="3872817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02" name="Google Shape;1202;p111"/>
          <p:cNvSpPr txBox="1"/>
          <p:nvPr/>
        </p:nvSpPr>
        <p:spPr>
          <a:xfrm>
            <a:off x="4351100" y="3887217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3" name="Google Shape;1203;p111"/>
          <p:cNvSpPr txBox="1"/>
          <p:nvPr/>
        </p:nvSpPr>
        <p:spPr>
          <a:xfrm>
            <a:off x="6859125" y="3920667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4" name="Google Shape;1204;p111"/>
          <p:cNvSpPr txBox="1"/>
          <p:nvPr/>
        </p:nvSpPr>
        <p:spPr>
          <a:xfrm>
            <a:off x="7427025" y="3642292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5" name="Google Shape;1205;p111"/>
          <p:cNvSpPr/>
          <p:nvPr/>
        </p:nvSpPr>
        <p:spPr>
          <a:xfrm>
            <a:off x="5323606" y="3832410"/>
            <a:ext cx="108000" cy="110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1"/>
          <p:cNvSpPr/>
          <p:nvPr/>
        </p:nvSpPr>
        <p:spPr>
          <a:xfrm>
            <a:off x="6131556" y="3824835"/>
            <a:ext cx="108000" cy="110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1"/>
          <p:cNvSpPr txBox="1"/>
          <p:nvPr/>
        </p:nvSpPr>
        <p:spPr>
          <a:xfrm>
            <a:off x="1879413" y="3681975"/>
            <a:ext cx="2038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88038"/>
                </a:solidFill>
              </a:rPr>
              <a:t>how many points between f_min and f_max we will set</a:t>
            </a:r>
            <a:endParaRPr sz="1800">
              <a:solidFill>
                <a:srgbClr val="188038"/>
              </a:solidFill>
            </a:endParaRPr>
          </a:p>
        </p:txBody>
      </p:sp>
      <p:cxnSp>
        <p:nvCxnSpPr>
          <p:cNvPr id="1208" name="Google Shape;1208;p111"/>
          <p:cNvCxnSpPr/>
          <p:nvPr/>
        </p:nvCxnSpPr>
        <p:spPr>
          <a:xfrm>
            <a:off x="4560000" y="3537050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09" name="Google Shape;1209;p111"/>
          <p:cNvSpPr txBox="1"/>
          <p:nvPr/>
        </p:nvSpPr>
        <p:spPr>
          <a:xfrm>
            <a:off x="4671600" y="3057825"/>
            <a:ext cx="208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evenly spaced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10" name="Google Shape;1210;p111"/>
          <p:cNvCxnSpPr/>
          <p:nvPr/>
        </p:nvCxnSpPr>
        <p:spPr>
          <a:xfrm>
            <a:off x="5402950" y="3539578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211" name="Google Shape;1211;p111"/>
          <p:cNvCxnSpPr/>
          <p:nvPr/>
        </p:nvCxnSpPr>
        <p:spPr>
          <a:xfrm>
            <a:off x="6239550" y="3531185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12" name="Google Shape;1212;p111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What is a Mel Bands?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2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18" name="Google Shape;1218;p112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12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12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112"/>
          <p:cNvCxnSpPr/>
          <p:nvPr/>
        </p:nvCxnSpPr>
        <p:spPr>
          <a:xfrm flipH="1" rot="10800000">
            <a:off x="4466350" y="11310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222" name="Google Shape;1222;p112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12"/>
          <p:cNvSpPr txBox="1"/>
          <p:nvPr/>
        </p:nvSpPr>
        <p:spPr>
          <a:xfrm>
            <a:off x="4351100" y="11454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112"/>
          <p:cNvSpPr txBox="1"/>
          <p:nvPr/>
        </p:nvSpPr>
        <p:spPr>
          <a:xfrm>
            <a:off x="6859125" y="11788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5" name="Google Shape;1225;p112"/>
          <p:cNvSpPr txBox="1"/>
          <p:nvPr/>
        </p:nvSpPr>
        <p:spPr>
          <a:xfrm>
            <a:off x="7383900" y="9735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6" name="Google Shape;1226;p112"/>
          <p:cNvSpPr txBox="1"/>
          <p:nvPr/>
        </p:nvSpPr>
        <p:spPr>
          <a:xfrm>
            <a:off x="4996150" y="4609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27" name="Google Shape;1227;p112"/>
          <p:cNvCxnSpPr/>
          <p:nvPr/>
        </p:nvCxnSpPr>
        <p:spPr>
          <a:xfrm flipH="1" rot="10800000">
            <a:off x="4466350" y="2780755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28" name="Google Shape;1228;p112"/>
          <p:cNvSpPr txBox="1"/>
          <p:nvPr/>
        </p:nvSpPr>
        <p:spPr>
          <a:xfrm>
            <a:off x="4351100" y="2795155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9" name="Google Shape;1229;p112"/>
          <p:cNvSpPr txBox="1"/>
          <p:nvPr/>
        </p:nvSpPr>
        <p:spPr>
          <a:xfrm>
            <a:off x="6859125" y="2828605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0" name="Google Shape;1230;p112"/>
          <p:cNvSpPr txBox="1"/>
          <p:nvPr/>
        </p:nvSpPr>
        <p:spPr>
          <a:xfrm>
            <a:off x="7427025" y="2550230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1" name="Google Shape;1231;p112"/>
          <p:cNvPicPr preferRelativeResize="0"/>
          <p:nvPr/>
        </p:nvPicPr>
        <p:blipFill rotWithShape="1">
          <a:blip r:embed="rId6">
            <a:alphaModFix/>
          </a:blip>
          <a:srcRect b="38457" l="0" r="0" t="0"/>
          <a:stretch/>
        </p:blipFill>
        <p:spPr>
          <a:xfrm>
            <a:off x="5887100" y="1644427"/>
            <a:ext cx="2353450" cy="637275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2" name="Google Shape;1232;p112"/>
          <p:cNvCxnSpPr/>
          <p:nvPr/>
        </p:nvCxnSpPr>
        <p:spPr>
          <a:xfrm flipH="1">
            <a:off x="5712600" y="1628050"/>
            <a:ext cx="72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233" name="Google Shape;1233;p112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4" name="Google Shape;123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5" name="Google Shape;1235;p112"/>
          <p:cNvCxnSpPr/>
          <p:nvPr/>
        </p:nvCxnSpPr>
        <p:spPr>
          <a:xfrm flipH="1" rot="10800000">
            <a:off x="4466350" y="3872817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6" name="Google Shape;1236;p112"/>
          <p:cNvSpPr txBox="1"/>
          <p:nvPr/>
        </p:nvSpPr>
        <p:spPr>
          <a:xfrm>
            <a:off x="4351100" y="3887217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7" name="Google Shape;1237;p112"/>
          <p:cNvSpPr txBox="1"/>
          <p:nvPr/>
        </p:nvSpPr>
        <p:spPr>
          <a:xfrm>
            <a:off x="6859125" y="3920667"/>
            <a:ext cx="769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8" name="Google Shape;1238;p112"/>
          <p:cNvSpPr txBox="1"/>
          <p:nvPr/>
        </p:nvSpPr>
        <p:spPr>
          <a:xfrm>
            <a:off x="7427025" y="3642292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9" name="Google Shape;1239;p112"/>
          <p:cNvSpPr/>
          <p:nvPr/>
        </p:nvSpPr>
        <p:spPr>
          <a:xfrm>
            <a:off x="5323606" y="3832410"/>
            <a:ext cx="108000" cy="110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12"/>
          <p:cNvSpPr/>
          <p:nvPr/>
        </p:nvSpPr>
        <p:spPr>
          <a:xfrm>
            <a:off x="6131556" y="3824835"/>
            <a:ext cx="108000" cy="110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12"/>
          <p:cNvSpPr txBox="1"/>
          <p:nvPr/>
        </p:nvSpPr>
        <p:spPr>
          <a:xfrm>
            <a:off x="1879413" y="3681975"/>
            <a:ext cx="2038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88038"/>
                </a:solidFill>
              </a:rPr>
              <a:t>how many points between f_min and f_max we will set</a:t>
            </a:r>
            <a:endParaRPr sz="1800">
              <a:solidFill>
                <a:srgbClr val="188038"/>
              </a:solidFill>
            </a:endParaRPr>
          </a:p>
        </p:txBody>
      </p:sp>
      <p:cxnSp>
        <p:nvCxnSpPr>
          <p:cNvPr id="1242" name="Google Shape;1242;p112"/>
          <p:cNvCxnSpPr/>
          <p:nvPr/>
        </p:nvCxnSpPr>
        <p:spPr>
          <a:xfrm>
            <a:off x="4560000" y="3537050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43" name="Google Shape;1243;p112"/>
          <p:cNvSpPr txBox="1"/>
          <p:nvPr/>
        </p:nvSpPr>
        <p:spPr>
          <a:xfrm>
            <a:off x="4671600" y="3057825"/>
            <a:ext cx="208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evenly spaced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44" name="Google Shape;1244;p112"/>
          <p:cNvCxnSpPr/>
          <p:nvPr/>
        </p:nvCxnSpPr>
        <p:spPr>
          <a:xfrm>
            <a:off x="5402950" y="3539578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245" name="Google Shape;1245;p112"/>
          <p:cNvCxnSpPr/>
          <p:nvPr/>
        </p:nvCxnSpPr>
        <p:spPr>
          <a:xfrm>
            <a:off x="6239550" y="3531185"/>
            <a:ext cx="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46" name="Google Shape;1246;p112"/>
          <p:cNvSpPr/>
          <p:nvPr/>
        </p:nvSpPr>
        <p:spPr>
          <a:xfrm>
            <a:off x="4276943" y="4357075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7" name="Google Shape;1247;p112"/>
          <p:cNvSpPr/>
          <p:nvPr/>
        </p:nvSpPr>
        <p:spPr>
          <a:xfrm>
            <a:off x="4983664" y="4357075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202.4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8" name="Google Shape;1248;p112"/>
          <p:cNvSpPr/>
          <p:nvPr/>
        </p:nvSpPr>
        <p:spPr>
          <a:xfrm>
            <a:off x="5737937" y="4357075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401.9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9" name="Google Shape;1249;p112"/>
          <p:cNvSpPr/>
          <p:nvPr/>
        </p:nvSpPr>
        <p:spPr>
          <a:xfrm>
            <a:off x="6507724" y="4357075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500"/>
          </a:p>
        </p:txBody>
      </p:sp>
      <p:sp>
        <p:nvSpPr>
          <p:cNvPr id="1250" name="Google Shape;1250;p112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What is a Mel Bands?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3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56" name="Google Shape;1256;p113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13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13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13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13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61" name="Google Shape;1261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2" name="Google Shape;1262;p113"/>
          <p:cNvSpPr txBox="1"/>
          <p:nvPr/>
        </p:nvSpPr>
        <p:spPr>
          <a:xfrm>
            <a:off x="7635950" y="879717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3" name="Google Shape;1263;p113"/>
          <p:cNvSpPr txBox="1"/>
          <p:nvPr/>
        </p:nvSpPr>
        <p:spPr>
          <a:xfrm>
            <a:off x="1879413" y="3681975"/>
            <a:ext cx="2038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88038"/>
                </a:solidFill>
              </a:rPr>
              <a:t>how many points between f_min and f_max we will set</a:t>
            </a:r>
            <a:endParaRPr sz="1800">
              <a:solidFill>
                <a:srgbClr val="188038"/>
              </a:solidFill>
            </a:endParaRPr>
          </a:p>
        </p:txBody>
      </p:sp>
      <p:sp>
        <p:nvSpPr>
          <p:cNvPr id="1264" name="Google Shape;1264;p113"/>
          <p:cNvSpPr/>
          <p:nvPr/>
        </p:nvSpPr>
        <p:spPr>
          <a:xfrm>
            <a:off x="4449843" y="821225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5" name="Google Shape;1265;p113"/>
          <p:cNvSpPr/>
          <p:nvPr/>
        </p:nvSpPr>
        <p:spPr>
          <a:xfrm>
            <a:off x="5156564" y="821225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202.4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6" name="Google Shape;1266;p113"/>
          <p:cNvSpPr/>
          <p:nvPr/>
        </p:nvSpPr>
        <p:spPr>
          <a:xfrm>
            <a:off x="5910837" y="821225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401.9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7" name="Google Shape;1267;p113"/>
          <p:cNvSpPr/>
          <p:nvPr/>
        </p:nvSpPr>
        <p:spPr>
          <a:xfrm>
            <a:off x="6680624" y="821225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607.4</a:t>
            </a:r>
            <a:endParaRPr sz="1500"/>
          </a:p>
        </p:txBody>
      </p:sp>
      <p:sp>
        <p:nvSpPr>
          <p:cNvPr id="1268" name="Google Shape;1268;p113"/>
          <p:cNvSpPr txBox="1"/>
          <p:nvPr/>
        </p:nvSpPr>
        <p:spPr>
          <a:xfrm>
            <a:off x="7635950" y="2481630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9" name="Google Shape;1269;p113"/>
          <p:cNvSpPr/>
          <p:nvPr/>
        </p:nvSpPr>
        <p:spPr>
          <a:xfrm>
            <a:off x="4449843" y="2423138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0" name="Google Shape;1270;p113"/>
          <p:cNvSpPr/>
          <p:nvPr/>
        </p:nvSpPr>
        <p:spPr>
          <a:xfrm>
            <a:off x="5156564" y="24231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137.7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1" name="Google Shape;1271;p113"/>
          <p:cNvSpPr/>
          <p:nvPr/>
        </p:nvSpPr>
        <p:spPr>
          <a:xfrm>
            <a:off x="5910837" y="24231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302.6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2" name="Google Shape;1272;p113"/>
          <p:cNvSpPr/>
          <p:nvPr/>
        </p:nvSpPr>
        <p:spPr>
          <a:xfrm>
            <a:off x="6680624" y="2423138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500"/>
          </a:p>
        </p:txBody>
      </p:sp>
      <p:cxnSp>
        <p:nvCxnSpPr>
          <p:cNvPr id="1273" name="Google Shape;1273;p113"/>
          <p:cNvCxnSpPr/>
          <p:nvPr/>
        </p:nvCxnSpPr>
        <p:spPr>
          <a:xfrm flipH="1">
            <a:off x="5910825" y="1409188"/>
            <a:ext cx="72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274" name="Google Shape;1274;p113"/>
          <p:cNvPicPr preferRelativeResize="0"/>
          <p:nvPr/>
        </p:nvPicPr>
        <p:blipFill rotWithShape="1">
          <a:blip r:embed="rId7">
            <a:alphaModFix/>
          </a:blip>
          <a:srcRect b="0" l="0" r="0" t="61713"/>
          <a:stretch/>
        </p:blipFill>
        <p:spPr>
          <a:xfrm>
            <a:off x="6224025" y="1581929"/>
            <a:ext cx="2353450" cy="39645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5" name="Google Shape;1275;p113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What is a Mel Bands?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4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1" name="Google Shape;1281;p114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14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14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14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5" name="Google Shape;1285;p114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6" name="Google Shape;128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114"/>
          <p:cNvCxnSpPr/>
          <p:nvPr/>
        </p:nvCxnSpPr>
        <p:spPr>
          <a:xfrm flipH="1" rot="10800000">
            <a:off x="4687250" y="149130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88" name="Google Shape;1288;p114"/>
          <p:cNvSpPr txBox="1"/>
          <p:nvPr/>
        </p:nvSpPr>
        <p:spPr>
          <a:xfrm>
            <a:off x="4572000" y="150570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9" name="Google Shape;1289;p114"/>
          <p:cNvSpPr txBox="1"/>
          <p:nvPr/>
        </p:nvSpPr>
        <p:spPr>
          <a:xfrm>
            <a:off x="7080025" y="153915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0" name="Google Shape;1290;p114"/>
          <p:cNvSpPr txBox="1"/>
          <p:nvPr/>
        </p:nvSpPr>
        <p:spPr>
          <a:xfrm>
            <a:off x="7604800" y="133380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1" name="Google Shape;1291;p114"/>
          <p:cNvSpPr txBox="1"/>
          <p:nvPr/>
        </p:nvSpPr>
        <p:spPr>
          <a:xfrm>
            <a:off x="5217050" y="821225"/>
            <a:ext cx="152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2" name="Google Shape;1292;p114"/>
          <p:cNvCxnSpPr/>
          <p:nvPr/>
        </p:nvCxnSpPr>
        <p:spPr>
          <a:xfrm flipH="1" rot="10800000">
            <a:off x="4687250" y="2729250"/>
            <a:ext cx="2586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93" name="Google Shape;1293;p114"/>
          <p:cNvSpPr txBox="1"/>
          <p:nvPr/>
        </p:nvSpPr>
        <p:spPr>
          <a:xfrm>
            <a:off x="4572000" y="2743650"/>
            <a:ext cx="345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4" name="Google Shape;1294;p114"/>
          <p:cNvSpPr txBox="1"/>
          <p:nvPr/>
        </p:nvSpPr>
        <p:spPr>
          <a:xfrm>
            <a:off x="7080025" y="2777100"/>
            <a:ext cx="567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5" name="Google Shape;1295;p114"/>
          <p:cNvSpPr txBox="1"/>
          <p:nvPr/>
        </p:nvSpPr>
        <p:spPr>
          <a:xfrm>
            <a:off x="7604800" y="2571750"/>
            <a:ext cx="475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6" name="Google Shape;1296;p114"/>
          <p:cNvSpPr/>
          <p:nvPr/>
        </p:nvSpPr>
        <p:spPr>
          <a:xfrm>
            <a:off x="5193917" y="2708621"/>
            <a:ext cx="72000" cy="61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4"/>
          <p:cNvSpPr/>
          <p:nvPr/>
        </p:nvSpPr>
        <p:spPr>
          <a:xfrm>
            <a:off x="5692098" y="2702538"/>
            <a:ext cx="72000" cy="61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4"/>
          <p:cNvSpPr/>
          <p:nvPr/>
        </p:nvSpPr>
        <p:spPr>
          <a:xfrm>
            <a:off x="6233502" y="2703659"/>
            <a:ext cx="72000" cy="61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4"/>
          <p:cNvSpPr/>
          <p:nvPr/>
        </p:nvSpPr>
        <p:spPr>
          <a:xfrm>
            <a:off x="6724480" y="2697575"/>
            <a:ext cx="72000" cy="61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14"/>
          <p:cNvSpPr/>
          <p:nvPr/>
        </p:nvSpPr>
        <p:spPr>
          <a:xfrm>
            <a:off x="4347451" y="3480225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1" name="Google Shape;1301;p114"/>
          <p:cNvSpPr/>
          <p:nvPr/>
        </p:nvSpPr>
        <p:spPr>
          <a:xfrm>
            <a:off x="4876950" y="348022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2" name="Google Shape;1302;p114"/>
          <p:cNvSpPr/>
          <p:nvPr/>
        </p:nvSpPr>
        <p:spPr>
          <a:xfrm>
            <a:off x="5473050" y="348022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3" name="Google Shape;1303;p114"/>
          <p:cNvSpPr/>
          <p:nvPr/>
        </p:nvSpPr>
        <p:spPr>
          <a:xfrm>
            <a:off x="7243346" y="348022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/>
          </a:p>
        </p:txBody>
      </p:sp>
      <p:sp>
        <p:nvSpPr>
          <p:cNvPr id="1304" name="Google Shape;1304;p114"/>
          <p:cNvSpPr/>
          <p:nvPr/>
        </p:nvSpPr>
        <p:spPr>
          <a:xfrm>
            <a:off x="6063746" y="348022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5" name="Google Shape;1305;p114"/>
          <p:cNvSpPr/>
          <p:nvPr/>
        </p:nvSpPr>
        <p:spPr>
          <a:xfrm>
            <a:off x="6645435" y="348022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6" name="Google Shape;1306;p114"/>
          <p:cNvCxnSpPr/>
          <p:nvPr/>
        </p:nvCxnSpPr>
        <p:spPr>
          <a:xfrm>
            <a:off x="5892700" y="1887400"/>
            <a:ext cx="144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307" name="Google Shape;1307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3195" y="1840125"/>
            <a:ext cx="1040737" cy="5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4"/>
          <p:cNvSpPr/>
          <p:nvPr/>
        </p:nvSpPr>
        <p:spPr>
          <a:xfrm>
            <a:off x="4347451" y="4220400"/>
            <a:ext cx="5295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9" name="Google Shape;1309;p114"/>
          <p:cNvSpPr/>
          <p:nvPr/>
        </p:nvSpPr>
        <p:spPr>
          <a:xfrm>
            <a:off x="4876950" y="422040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0" name="Google Shape;1310;p114"/>
          <p:cNvSpPr/>
          <p:nvPr/>
        </p:nvSpPr>
        <p:spPr>
          <a:xfrm>
            <a:off x="5473050" y="422040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1" name="Google Shape;1311;p114"/>
          <p:cNvSpPr/>
          <p:nvPr/>
        </p:nvSpPr>
        <p:spPr>
          <a:xfrm>
            <a:off x="7243346" y="422040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>
            <a:off x="6063746" y="422040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3" name="Google Shape;1313;p114"/>
          <p:cNvSpPr/>
          <p:nvPr/>
        </p:nvSpPr>
        <p:spPr>
          <a:xfrm>
            <a:off x="6645435" y="422040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4" name="Google Shape;1314;p114"/>
          <p:cNvSpPr txBox="1"/>
          <p:nvPr/>
        </p:nvSpPr>
        <p:spPr>
          <a:xfrm>
            <a:off x="8046625" y="4220400"/>
            <a:ext cx="7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 indices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15" name="Google Shape;1315;p114"/>
          <p:cNvSpPr txBox="1"/>
          <p:nvPr/>
        </p:nvSpPr>
        <p:spPr>
          <a:xfrm>
            <a:off x="8046625" y="3505125"/>
            <a:ext cx="697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16" name="Google Shape;1316;p114"/>
          <p:cNvSpPr txBox="1"/>
          <p:nvPr/>
        </p:nvSpPr>
        <p:spPr>
          <a:xfrm>
            <a:off x="0" y="159900"/>
            <a:ext cx="25575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Remainder what is a n_fft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0" y="152700"/>
            <a:ext cx="38742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New representation: Spectrograms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00" y="714375"/>
            <a:ext cx="7454183" cy="42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622816" y="1677400"/>
            <a:ext cx="720575" cy="2271150"/>
          </a:xfrm>
          <a:custGeom>
            <a:rect b="b" l="l" r="r" t="t"/>
            <a:pathLst>
              <a:path extrusionOk="0" h="90846" w="28823">
                <a:moveTo>
                  <a:pt x="27932" y="0"/>
                </a:moveTo>
                <a:cubicBezTo>
                  <a:pt x="15723" y="1015"/>
                  <a:pt x="3870" y="13276"/>
                  <a:pt x="1213" y="25235"/>
                </a:cubicBezTo>
                <a:cubicBezTo>
                  <a:pt x="-2291" y="41006"/>
                  <a:pt x="2397" y="58393"/>
                  <a:pt x="9229" y="73033"/>
                </a:cubicBezTo>
                <a:cubicBezTo>
                  <a:pt x="12962" y="81032"/>
                  <a:pt x="19996" y="90846"/>
                  <a:pt x="28823" y="908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4" name="Google Shape;214;p34"/>
          <p:cNvSpPr txBox="1"/>
          <p:nvPr/>
        </p:nvSpPr>
        <p:spPr>
          <a:xfrm>
            <a:off x="92123" y="4163775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S</a:t>
            </a:r>
            <a:r>
              <a:rPr b="1" lang="ru">
                <a:solidFill>
                  <a:schemeClr val="dk2"/>
                </a:solidFill>
              </a:rPr>
              <a:t>pectrograms!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5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How many Mel Bands?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322" name="Google Shape;1322;p115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3" name="Google Shape;1323;p115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15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15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15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7" name="Google Shape;1327;p115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8" name="Google Shape;1328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5"/>
          <p:cNvSpPr txBox="1"/>
          <p:nvPr/>
        </p:nvSpPr>
        <p:spPr>
          <a:xfrm>
            <a:off x="7902550" y="2596955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0" name="Google Shape;1330;p115"/>
          <p:cNvSpPr/>
          <p:nvPr/>
        </p:nvSpPr>
        <p:spPr>
          <a:xfrm>
            <a:off x="4462718" y="2538438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1" name="Google Shape;1331;p115"/>
          <p:cNvSpPr/>
          <p:nvPr/>
        </p:nvSpPr>
        <p:spPr>
          <a:xfrm>
            <a:off x="5169439" y="25384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137.7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2" name="Google Shape;1332;p115"/>
          <p:cNvSpPr/>
          <p:nvPr/>
        </p:nvSpPr>
        <p:spPr>
          <a:xfrm>
            <a:off x="5923712" y="25384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302.6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3" name="Google Shape;1333;p115"/>
          <p:cNvSpPr/>
          <p:nvPr/>
        </p:nvSpPr>
        <p:spPr>
          <a:xfrm>
            <a:off x="6693499" y="2538438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500"/>
          </a:p>
        </p:txBody>
      </p:sp>
      <p:sp>
        <p:nvSpPr>
          <p:cNvPr id="1334" name="Google Shape;1334;p115"/>
          <p:cNvSpPr/>
          <p:nvPr/>
        </p:nvSpPr>
        <p:spPr>
          <a:xfrm>
            <a:off x="4088064" y="1563975"/>
            <a:ext cx="5295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5" name="Google Shape;1335;p115"/>
          <p:cNvSpPr/>
          <p:nvPr/>
        </p:nvSpPr>
        <p:spPr>
          <a:xfrm>
            <a:off x="4617563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6" name="Google Shape;1336;p115"/>
          <p:cNvSpPr/>
          <p:nvPr/>
        </p:nvSpPr>
        <p:spPr>
          <a:xfrm>
            <a:off x="5213663" y="156397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7" name="Google Shape;1337;p115"/>
          <p:cNvSpPr/>
          <p:nvPr/>
        </p:nvSpPr>
        <p:spPr>
          <a:xfrm>
            <a:off x="6983959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/>
          </a:p>
        </p:txBody>
      </p:sp>
      <p:sp>
        <p:nvSpPr>
          <p:cNvPr id="1338" name="Google Shape;1338;p115"/>
          <p:cNvSpPr/>
          <p:nvPr/>
        </p:nvSpPr>
        <p:spPr>
          <a:xfrm>
            <a:off x="5804359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9" name="Google Shape;1339;p115"/>
          <p:cNvSpPr/>
          <p:nvPr/>
        </p:nvSpPr>
        <p:spPr>
          <a:xfrm>
            <a:off x="6386047" y="156397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0" name="Google Shape;1340;p115"/>
          <p:cNvSpPr/>
          <p:nvPr/>
        </p:nvSpPr>
        <p:spPr>
          <a:xfrm>
            <a:off x="4088064" y="865850"/>
            <a:ext cx="5295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1" name="Google Shape;1341;p115"/>
          <p:cNvSpPr/>
          <p:nvPr/>
        </p:nvSpPr>
        <p:spPr>
          <a:xfrm>
            <a:off x="4617563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2" name="Google Shape;1342;p115"/>
          <p:cNvSpPr/>
          <p:nvPr/>
        </p:nvSpPr>
        <p:spPr>
          <a:xfrm>
            <a:off x="5213663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3" name="Google Shape;1343;p115"/>
          <p:cNvSpPr/>
          <p:nvPr/>
        </p:nvSpPr>
        <p:spPr>
          <a:xfrm>
            <a:off x="6983959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344" name="Google Shape;1344;p115"/>
          <p:cNvSpPr/>
          <p:nvPr/>
        </p:nvSpPr>
        <p:spPr>
          <a:xfrm>
            <a:off x="5804359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5" name="Google Shape;1345;p115"/>
          <p:cNvSpPr/>
          <p:nvPr/>
        </p:nvSpPr>
        <p:spPr>
          <a:xfrm>
            <a:off x="6386047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6" name="Google Shape;1346;p115"/>
          <p:cNvSpPr txBox="1"/>
          <p:nvPr/>
        </p:nvSpPr>
        <p:spPr>
          <a:xfrm>
            <a:off x="7787238" y="865850"/>
            <a:ext cx="7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 indices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47" name="Google Shape;1347;p115"/>
          <p:cNvSpPr txBox="1"/>
          <p:nvPr/>
        </p:nvSpPr>
        <p:spPr>
          <a:xfrm>
            <a:off x="7787238" y="1588875"/>
            <a:ext cx="697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48" name="Google Shape;1348;p115"/>
          <p:cNvCxnSpPr>
            <a:endCxn id="1334" idx="2"/>
          </p:cNvCxnSpPr>
          <p:nvPr/>
        </p:nvCxnSpPr>
        <p:spPr>
          <a:xfrm rot="10800000">
            <a:off x="4352814" y="2010375"/>
            <a:ext cx="4665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49" name="Google Shape;1349;p115"/>
          <p:cNvCxnSpPr>
            <a:stCxn id="1331" idx="0"/>
            <a:endCxn id="1335" idx="2"/>
          </p:cNvCxnSpPr>
          <p:nvPr/>
        </p:nvCxnSpPr>
        <p:spPr>
          <a:xfrm rot="10800000">
            <a:off x="4916539" y="2010438"/>
            <a:ext cx="6378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50" name="Google Shape;1350;p115"/>
          <p:cNvCxnSpPr>
            <a:stCxn id="1332" idx="0"/>
            <a:endCxn id="1338" idx="2"/>
          </p:cNvCxnSpPr>
          <p:nvPr/>
        </p:nvCxnSpPr>
        <p:spPr>
          <a:xfrm rot="10800000">
            <a:off x="6103412" y="2010438"/>
            <a:ext cx="2052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51" name="Google Shape;1351;p115"/>
          <p:cNvCxnSpPr>
            <a:endCxn id="1337" idx="2"/>
          </p:cNvCxnSpPr>
          <p:nvPr/>
        </p:nvCxnSpPr>
        <p:spPr>
          <a:xfrm flipH="1" rot="10800000">
            <a:off x="7095709" y="2010375"/>
            <a:ext cx="1872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352" name="Google Shape;1352;p115"/>
          <p:cNvSpPr txBox="1"/>
          <p:nvPr/>
        </p:nvSpPr>
        <p:spPr>
          <a:xfrm>
            <a:off x="0" y="159900"/>
            <a:ext cx="27243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Remainder what is a n_fft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6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58" name="Google Shape;1358;p116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16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116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16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2" name="Google Shape;1362;p116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63" name="Google Shape;1363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16"/>
          <p:cNvSpPr txBox="1"/>
          <p:nvPr/>
        </p:nvSpPr>
        <p:spPr>
          <a:xfrm>
            <a:off x="7902550" y="2596955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5" name="Google Shape;1365;p116"/>
          <p:cNvSpPr/>
          <p:nvPr/>
        </p:nvSpPr>
        <p:spPr>
          <a:xfrm>
            <a:off x="4462718" y="2538438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6" name="Google Shape;1366;p116"/>
          <p:cNvSpPr/>
          <p:nvPr/>
        </p:nvSpPr>
        <p:spPr>
          <a:xfrm>
            <a:off x="5169439" y="25384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137.7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7" name="Google Shape;1367;p116"/>
          <p:cNvSpPr/>
          <p:nvPr/>
        </p:nvSpPr>
        <p:spPr>
          <a:xfrm>
            <a:off x="5923712" y="253843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302.6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8" name="Google Shape;1368;p116"/>
          <p:cNvSpPr/>
          <p:nvPr/>
        </p:nvSpPr>
        <p:spPr>
          <a:xfrm>
            <a:off x="6693499" y="2538438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500"/>
          </a:p>
        </p:txBody>
      </p:sp>
      <p:sp>
        <p:nvSpPr>
          <p:cNvPr id="1369" name="Google Shape;1369;p116"/>
          <p:cNvSpPr/>
          <p:nvPr/>
        </p:nvSpPr>
        <p:spPr>
          <a:xfrm>
            <a:off x="4088064" y="1563975"/>
            <a:ext cx="5295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0" name="Google Shape;1370;p116"/>
          <p:cNvSpPr/>
          <p:nvPr/>
        </p:nvSpPr>
        <p:spPr>
          <a:xfrm>
            <a:off x="4617563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1" name="Google Shape;1371;p116"/>
          <p:cNvSpPr/>
          <p:nvPr/>
        </p:nvSpPr>
        <p:spPr>
          <a:xfrm>
            <a:off x="5213663" y="156397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2" name="Google Shape;1372;p116"/>
          <p:cNvSpPr/>
          <p:nvPr/>
        </p:nvSpPr>
        <p:spPr>
          <a:xfrm>
            <a:off x="6983959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/>
          </a:p>
        </p:txBody>
      </p:sp>
      <p:sp>
        <p:nvSpPr>
          <p:cNvPr id="1373" name="Google Shape;1373;p116"/>
          <p:cNvSpPr/>
          <p:nvPr/>
        </p:nvSpPr>
        <p:spPr>
          <a:xfrm>
            <a:off x="5804359" y="1563975"/>
            <a:ext cx="597900" cy="446400"/>
          </a:xfrm>
          <a:prstGeom prst="rect">
            <a:avLst/>
          </a:prstGeom>
          <a:solidFill>
            <a:srgbClr val="B6D7A8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4" name="Google Shape;1374;p116"/>
          <p:cNvSpPr/>
          <p:nvPr/>
        </p:nvSpPr>
        <p:spPr>
          <a:xfrm>
            <a:off x="6386047" y="1563975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5" name="Google Shape;1375;p116"/>
          <p:cNvSpPr/>
          <p:nvPr/>
        </p:nvSpPr>
        <p:spPr>
          <a:xfrm>
            <a:off x="4088064" y="865850"/>
            <a:ext cx="5295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6" name="Google Shape;1376;p116"/>
          <p:cNvSpPr/>
          <p:nvPr/>
        </p:nvSpPr>
        <p:spPr>
          <a:xfrm>
            <a:off x="4617563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7" name="Google Shape;1377;p116"/>
          <p:cNvSpPr/>
          <p:nvPr/>
        </p:nvSpPr>
        <p:spPr>
          <a:xfrm>
            <a:off x="5213663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8" name="Google Shape;1378;p116"/>
          <p:cNvSpPr/>
          <p:nvPr/>
        </p:nvSpPr>
        <p:spPr>
          <a:xfrm>
            <a:off x="6983959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379" name="Google Shape;1379;p116"/>
          <p:cNvSpPr/>
          <p:nvPr/>
        </p:nvSpPr>
        <p:spPr>
          <a:xfrm>
            <a:off x="5804359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0" name="Google Shape;1380;p116"/>
          <p:cNvSpPr/>
          <p:nvPr/>
        </p:nvSpPr>
        <p:spPr>
          <a:xfrm>
            <a:off x="6386047" y="865850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1" name="Google Shape;1381;p116"/>
          <p:cNvSpPr txBox="1"/>
          <p:nvPr/>
        </p:nvSpPr>
        <p:spPr>
          <a:xfrm>
            <a:off x="7787238" y="865850"/>
            <a:ext cx="7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 indices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82" name="Google Shape;1382;p116"/>
          <p:cNvSpPr txBox="1"/>
          <p:nvPr/>
        </p:nvSpPr>
        <p:spPr>
          <a:xfrm>
            <a:off x="7787238" y="1588875"/>
            <a:ext cx="697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fft bins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83" name="Google Shape;1383;p116"/>
          <p:cNvCxnSpPr>
            <a:endCxn id="1369" idx="2"/>
          </p:cNvCxnSpPr>
          <p:nvPr/>
        </p:nvCxnSpPr>
        <p:spPr>
          <a:xfrm rot="10800000">
            <a:off x="4352814" y="2010375"/>
            <a:ext cx="4665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84" name="Google Shape;1384;p116"/>
          <p:cNvCxnSpPr>
            <a:stCxn id="1366" idx="0"/>
            <a:endCxn id="1370" idx="2"/>
          </p:cNvCxnSpPr>
          <p:nvPr/>
        </p:nvCxnSpPr>
        <p:spPr>
          <a:xfrm rot="10800000">
            <a:off x="4916539" y="2010438"/>
            <a:ext cx="6378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85" name="Google Shape;1385;p116"/>
          <p:cNvCxnSpPr>
            <a:stCxn id="1367" idx="0"/>
            <a:endCxn id="1373" idx="2"/>
          </p:cNvCxnSpPr>
          <p:nvPr/>
        </p:nvCxnSpPr>
        <p:spPr>
          <a:xfrm rot="10800000">
            <a:off x="6103412" y="2010438"/>
            <a:ext cx="2052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86" name="Google Shape;1386;p116"/>
          <p:cNvCxnSpPr>
            <a:endCxn id="1372" idx="2"/>
          </p:cNvCxnSpPr>
          <p:nvPr/>
        </p:nvCxnSpPr>
        <p:spPr>
          <a:xfrm flipH="1" rot="10800000">
            <a:off x="7095709" y="2010375"/>
            <a:ext cx="1872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387" name="Google Shape;1387;p116"/>
          <p:cNvSpPr txBox="1"/>
          <p:nvPr/>
        </p:nvSpPr>
        <p:spPr>
          <a:xfrm>
            <a:off x="7902550" y="3220200"/>
            <a:ext cx="871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8" name="Google Shape;1388;p116"/>
          <p:cNvSpPr/>
          <p:nvPr/>
        </p:nvSpPr>
        <p:spPr>
          <a:xfrm>
            <a:off x="4462718" y="3303138"/>
            <a:ext cx="7131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9" name="Google Shape;1389;p116"/>
          <p:cNvSpPr/>
          <p:nvPr/>
        </p:nvSpPr>
        <p:spPr>
          <a:xfrm>
            <a:off x="5169439" y="3303138"/>
            <a:ext cx="7698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0" name="Google Shape;1390;p116"/>
          <p:cNvSpPr/>
          <p:nvPr/>
        </p:nvSpPr>
        <p:spPr>
          <a:xfrm>
            <a:off x="5923712" y="3303138"/>
            <a:ext cx="7698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1" name="Google Shape;1391;p116"/>
          <p:cNvSpPr/>
          <p:nvPr/>
        </p:nvSpPr>
        <p:spPr>
          <a:xfrm>
            <a:off x="6693499" y="3303138"/>
            <a:ext cx="8046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500"/>
          </a:p>
        </p:txBody>
      </p:sp>
      <p:sp>
        <p:nvSpPr>
          <p:cNvPr id="1392" name="Google Shape;1392;p116"/>
          <p:cNvSpPr txBox="1"/>
          <p:nvPr/>
        </p:nvSpPr>
        <p:spPr>
          <a:xfrm>
            <a:off x="0" y="159900"/>
            <a:ext cx="27243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Remainder what is a n_fft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17"/>
          <p:cNvSpPr txBox="1"/>
          <p:nvPr/>
        </p:nvSpPr>
        <p:spPr>
          <a:xfrm>
            <a:off x="152400" y="821225"/>
            <a:ext cx="3328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consider simple example: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98" name="Google Shape;1398;p117"/>
          <p:cNvPicPr preferRelativeResize="0"/>
          <p:nvPr/>
        </p:nvPicPr>
        <p:blipFill rotWithShape="1">
          <a:blip r:embed="rId3">
            <a:alphaModFix/>
          </a:blip>
          <a:srcRect b="64124" l="12052" r="11762" t="0"/>
          <a:stretch/>
        </p:blipFill>
        <p:spPr>
          <a:xfrm>
            <a:off x="243513" y="1296721"/>
            <a:ext cx="2724437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17"/>
          <p:cNvPicPr preferRelativeResize="0"/>
          <p:nvPr/>
        </p:nvPicPr>
        <p:blipFill rotWithShape="1">
          <a:blip r:embed="rId3">
            <a:alphaModFix/>
          </a:blip>
          <a:srcRect b="41336" l="30624" r="29825" t="33950"/>
          <a:stretch/>
        </p:blipFill>
        <p:spPr>
          <a:xfrm>
            <a:off x="243525" y="1873000"/>
            <a:ext cx="1422675" cy="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17"/>
          <p:cNvPicPr preferRelativeResize="0"/>
          <p:nvPr/>
        </p:nvPicPr>
        <p:blipFill rotWithShape="1">
          <a:blip r:embed="rId4">
            <a:alphaModFix/>
          </a:blip>
          <a:srcRect b="0" l="0" r="0" t="54849"/>
          <a:stretch/>
        </p:blipFill>
        <p:spPr>
          <a:xfrm>
            <a:off x="152400" y="2340175"/>
            <a:ext cx="3368700" cy="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17"/>
          <p:cNvPicPr preferRelativeResize="0"/>
          <p:nvPr/>
        </p:nvPicPr>
        <p:blipFill rotWithShape="1">
          <a:blip r:embed="rId5">
            <a:alphaModFix/>
          </a:blip>
          <a:srcRect b="16624" l="29763" r="31330" t="0"/>
          <a:stretch/>
        </p:blipFill>
        <p:spPr>
          <a:xfrm>
            <a:off x="243525" y="303975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7"/>
          <p:cNvSpPr txBox="1"/>
          <p:nvPr/>
        </p:nvSpPr>
        <p:spPr>
          <a:xfrm>
            <a:off x="243525" y="3523450"/>
            <a:ext cx="120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set: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03" name="Google Shape;1403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88" y="3995950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4" name="Google Shape;1404;p117"/>
          <p:cNvSpPr txBox="1"/>
          <p:nvPr/>
        </p:nvSpPr>
        <p:spPr>
          <a:xfrm>
            <a:off x="7866550" y="657605"/>
            <a:ext cx="626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5" name="Google Shape;1405;p117"/>
          <p:cNvSpPr/>
          <p:nvPr/>
        </p:nvSpPr>
        <p:spPr>
          <a:xfrm>
            <a:off x="4426718" y="599088"/>
            <a:ext cx="7131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6" name="Google Shape;1406;p117"/>
          <p:cNvSpPr/>
          <p:nvPr/>
        </p:nvSpPr>
        <p:spPr>
          <a:xfrm>
            <a:off x="5133439" y="59908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137.7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7" name="Google Shape;1407;p117"/>
          <p:cNvSpPr/>
          <p:nvPr/>
        </p:nvSpPr>
        <p:spPr>
          <a:xfrm>
            <a:off x="5887712" y="599088"/>
            <a:ext cx="7698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302.6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8" name="Google Shape;1408;p117"/>
          <p:cNvSpPr/>
          <p:nvPr/>
        </p:nvSpPr>
        <p:spPr>
          <a:xfrm>
            <a:off x="6657499" y="599088"/>
            <a:ext cx="8046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 sz="1500"/>
          </a:p>
        </p:txBody>
      </p:sp>
      <p:sp>
        <p:nvSpPr>
          <p:cNvPr id="1409" name="Google Shape;1409;p117"/>
          <p:cNvSpPr txBox="1"/>
          <p:nvPr/>
        </p:nvSpPr>
        <p:spPr>
          <a:xfrm>
            <a:off x="7816125" y="1349250"/>
            <a:ext cx="936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0" name="Google Shape;1410;p117"/>
          <p:cNvSpPr/>
          <p:nvPr/>
        </p:nvSpPr>
        <p:spPr>
          <a:xfrm>
            <a:off x="4426718" y="1363788"/>
            <a:ext cx="7131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1" name="Google Shape;1411;p117"/>
          <p:cNvSpPr/>
          <p:nvPr/>
        </p:nvSpPr>
        <p:spPr>
          <a:xfrm>
            <a:off x="5133439" y="1363788"/>
            <a:ext cx="7698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2" name="Google Shape;1412;p117"/>
          <p:cNvSpPr/>
          <p:nvPr/>
        </p:nvSpPr>
        <p:spPr>
          <a:xfrm>
            <a:off x="5887712" y="1363788"/>
            <a:ext cx="7698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3" name="Google Shape;1413;p117"/>
          <p:cNvSpPr/>
          <p:nvPr/>
        </p:nvSpPr>
        <p:spPr>
          <a:xfrm>
            <a:off x="6657499" y="1363788"/>
            <a:ext cx="804600" cy="4464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500"/>
          </a:p>
        </p:txBody>
      </p:sp>
      <p:pic>
        <p:nvPicPr>
          <p:cNvPr id="1414" name="Google Shape;1414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4525" y="2300425"/>
            <a:ext cx="4945574" cy="2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17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18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21" name="Google Shape;142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18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18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4" name="Google Shape;1424;p118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5" name="Google Shape;1425;p118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6" name="Google Shape;1426;p118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7" name="Google Shape;1427;p118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18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9" name="Google Shape;1429;p118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0" name="Google Shape;1430;p118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1" name="Google Shape;1431;p118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2" name="Google Shape;1432;p118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3" name="Google Shape;1433;p118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18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5" name="Google Shape;1435;p118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6" name="Google Shape;1436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8" name="Google Shape;1438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9" name="Google Shape;1439;p118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8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9"/>
          <p:cNvSpPr txBox="1"/>
          <p:nvPr/>
        </p:nvSpPr>
        <p:spPr>
          <a:xfrm>
            <a:off x="0" y="152700"/>
            <a:ext cx="2607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46" name="Google Shape;144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19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19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9" name="Google Shape;1449;p119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rgbClr val="FFE59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0" name="Google Shape;1450;p119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p119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2" name="Google Shape;1452;p119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19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4" name="Google Shape;1454;p119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5" name="Google Shape;1455;p119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6" name="Google Shape;1456;p119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7" name="Google Shape;1457;p119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8" name="Google Shape;1458;p119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9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0" name="Google Shape;1460;p119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1" name="Google Shape;146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3" name="Google Shape;1463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4" name="Google Shape;1464;p119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19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6" name="Google Shape;1466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449" y="2571750"/>
            <a:ext cx="4351251" cy="211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20"/>
          <p:cNvSpPr txBox="1"/>
          <p:nvPr/>
        </p:nvSpPr>
        <p:spPr>
          <a:xfrm>
            <a:off x="0" y="152700"/>
            <a:ext cx="172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72" name="Google Shape;147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20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20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5" name="Google Shape;1475;p120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rgbClr val="FFE59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6" name="Google Shape;1476;p120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120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120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20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0" name="Google Shape;1480;p120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1" name="Google Shape;1481;p120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2" name="Google Shape;1482;p120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3" name="Google Shape;1483;p120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4" name="Google Shape;1484;p120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20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6" name="Google Shape;1486;p120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7" name="Google Shape;1487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9" name="Google Shape;148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0" name="Google Shape;1490;p120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20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2" name="Google Shape;1492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449" y="2571750"/>
            <a:ext cx="4351251" cy="21127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20"/>
          <p:cNvSpPr txBox="1"/>
          <p:nvPr/>
        </p:nvSpPr>
        <p:spPr>
          <a:xfrm>
            <a:off x="1927670" y="327100"/>
            <a:ext cx="134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25" lIns="76225" spcFirstLastPara="1" rIns="76225" wrap="square" tIns="76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4" name="Google Shape;1494;p120"/>
          <p:cNvSpPr/>
          <p:nvPr/>
        </p:nvSpPr>
        <p:spPr>
          <a:xfrm>
            <a:off x="2148955" y="723696"/>
            <a:ext cx="5946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p120"/>
          <p:cNvSpPr/>
          <p:nvPr/>
        </p:nvSpPr>
        <p:spPr>
          <a:xfrm>
            <a:off x="2738186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p120"/>
          <p:cNvSpPr/>
          <p:nvPr/>
        </p:nvSpPr>
        <p:spPr>
          <a:xfrm>
            <a:off x="3367063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7" name="Google Shape;1497;p120"/>
          <p:cNvSpPr/>
          <p:nvPr/>
        </p:nvSpPr>
        <p:spPr>
          <a:xfrm>
            <a:off x="4008875" y="723696"/>
            <a:ext cx="6708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25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1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03" name="Google Shape;150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21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21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6" name="Google Shape;1506;p121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rgbClr val="FFE59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7" name="Google Shape;1507;p121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8" name="Google Shape;1508;p121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9" name="Google Shape;1509;p121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0" name="Google Shape;1510;p121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1" name="Google Shape;1511;p121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2" name="Google Shape;1512;p121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3" name="Google Shape;1513;p121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4" name="Google Shape;1514;p121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5" name="Google Shape;1515;p121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6" name="Google Shape;1516;p121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7" name="Google Shape;1517;p121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8" name="Google Shape;151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0" name="Google Shape;152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1" name="Google Shape;1521;p121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21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21"/>
          <p:cNvSpPr/>
          <p:nvPr/>
        </p:nvSpPr>
        <p:spPr>
          <a:xfrm>
            <a:off x="5226276" y="2640125"/>
            <a:ext cx="5295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4" name="Google Shape;1524;p121"/>
          <p:cNvSpPr/>
          <p:nvPr/>
        </p:nvSpPr>
        <p:spPr>
          <a:xfrm>
            <a:off x="5755775" y="2640125"/>
            <a:ext cx="597900" cy="4464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5" name="Google Shape;1525;p121"/>
          <p:cNvSpPr/>
          <p:nvPr/>
        </p:nvSpPr>
        <p:spPr>
          <a:xfrm>
            <a:off x="6351875" y="2640125"/>
            <a:ext cx="5979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6" name="Google Shape;1526;p121"/>
          <p:cNvSpPr/>
          <p:nvPr/>
        </p:nvSpPr>
        <p:spPr>
          <a:xfrm>
            <a:off x="81221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527" name="Google Shape;1527;p121"/>
          <p:cNvSpPr/>
          <p:nvPr/>
        </p:nvSpPr>
        <p:spPr>
          <a:xfrm>
            <a:off x="69425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8" name="Google Shape;1528;p121"/>
          <p:cNvSpPr/>
          <p:nvPr/>
        </p:nvSpPr>
        <p:spPr>
          <a:xfrm>
            <a:off x="7524260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9" name="Google Shape;1529;p121"/>
          <p:cNvSpPr txBox="1"/>
          <p:nvPr/>
        </p:nvSpPr>
        <p:spPr>
          <a:xfrm>
            <a:off x="4581575" y="2640125"/>
            <a:ext cx="59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fft bin indices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30" name="Google Shape;1530;p121"/>
          <p:cNvSpPr/>
          <p:nvPr/>
        </p:nvSpPr>
        <p:spPr>
          <a:xfrm>
            <a:off x="1152604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21"/>
          <p:cNvSpPr/>
          <p:nvPr/>
        </p:nvSpPr>
        <p:spPr>
          <a:xfrm>
            <a:off x="175883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21"/>
          <p:cNvSpPr/>
          <p:nvPr/>
        </p:nvSpPr>
        <p:spPr>
          <a:xfrm>
            <a:off x="54638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21"/>
          <p:cNvSpPr txBox="1"/>
          <p:nvPr/>
        </p:nvSpPr>
        <p:spPr>
          <a:xfrm>
            <a:off x="1927670" y="327100"/>
            <a:ext cx="134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25" lIns="76225" spcFirstLastPara="1" rIns="76225" wrap="square" tIns="76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4" name="Google Shape;1534;p121"/>
          <p:cNvSpPr/>
          <p:nvPr/>
        </p:nvSpPr>
        <p:spPr>
          <a:xfrm>
            <a:off x="2148955" y="723696"/>
            <a:ext cx="5946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5" name="Google Shape;1535;p121"/>
          <p:cNvSpPr/>
          <p:nvPr/>
        </p:nvSpPr>
        <p:spPr>
          <a:xfrm>
            <a:off x="2738186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6" name="Google Shape;1536;p121"/>
          <p:cNvSpPr/>
          <p:nvPr/>
        </p:nvSpPr>
        <p:spPr>
          <a:xfrm>
            <a:off x="3367063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7" name="Google Shape;1537;p121"/>
          <p:cNvSpPr/>
          <p:nvPr/>
        </p:nvSpPr>
        <p:spPr>
          <a:xfrm>
            <a:off x="4008875" y="723696"/>
            <a:ext cx="6708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250"/>
          </a:p>
        </p:txBody>
      </p:sp>
      <p:pic>
        <p:nvPicPr>
          <p:cNvPr id="1538" name="Google Shape;1538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7325" y="3275675"/>
            <a:ext cx="3546150" cy="17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21"/>
          <p:cNvSpPr/>
          <p:nvPr/>
        </p:nvSpPr>
        <p:spPr>
          <a:xfrm>
            <a:off x="5294775" y="3933275"/>
            <a:ext cx="3068700" cy="554700"/>
          </a:xfrm>
          <a:prstGeom prst="roundRect">
            <a:avLst>
              <a:gd fmla="val 16667" name="adj"/>
            </a:avLst>
          </a:prstGeom>
          <a:solidFill>
            <a:srgbClr val="EFC507">
              <a:alpha val="27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22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45" name="Google Shape;15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22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22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8" name="Google Shape;1548;p122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9" name="Google Shape;1549;p122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rgbClr val="FFE59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0" name="Google Shape;1550;p122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1" name="Google Shape;1551;p122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2" name="Google Shape;1552;p122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3" name="Google Shape;1553;p122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4" name="Google Shape;1554;p122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5" name="Google Shape;1555;p122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6" name="Google Shape;1556;p122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7" name="Google Shape;1557;p122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8" name="Google Shape;1558;p122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9" name="Google Shape;1559;p122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0" name="Google Shape;156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2" name="Google Shape;1562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3" name="Google Shape;1563;p122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22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22"/>
          <p:cNvSpPr/>
          <p:nvPr/>
        </p:nvSpPr>
        <p:spPr>
          <a:xfrm>
            <a:off x="5226276" y="2640125"/>
            <a:ext cx="5295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6" name="Google Shape;1566;p122"/>
          <p:cNvSpPr/>
          <p:nvPr/>
        </p:nvSpPr>
        <p:spPr>
          <a:xfrm>
            <a:off x="5755775" y="2640125"/>
            <a:ext cx="597900" cy="4464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7" name="Google Shape;1567;p122"/>
          <p:cNvSpPr/>
          <p:nvPr/>
        </p:nvSpPr>
        <p:spPr>
          <a:xfrm>
            <a:off x="6351875" y="2640125"/>
            <a:ext cx="5979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8" name="Google Shape;1568;p122"/>
          <p:cNvSpPr/>
          <p:nvPr/>
        </p:nvSpPr>
        <p:spPr>
          <a:xfrm>
            <a:off x="81221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569" name="Google Shape;1569;p122"/>
          <p:cNvSpPr/>
          <p:nvPr/>
        </p:nvSpPr>
        <p:spPr>
          <a:xfrm>
            <a:off x="69425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0" name="Google Shape;1570;p122"/>
          <p:cNvSpPr/>
          <p:nvPr/>
        </p:nvSpPr>
        <p:spPr>
          <a:xfrm>
            <a:off x="7524260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1" name="Google Shape;1571;p122"/>
          <p:cNvSpPr txBox="1"/>
          <p:nvPr/>
        </p:nvSpPr>
        <p:spPr>
          <a:xfrm>
            <a:off x="4581575" y="2640125"/>
            <a:ext cx="59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fft bin indices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72" name="Google Shape;1572;p122"/>
          <p:cNvSpPr/>
          <p:nvPr/>
        </p:nvSpPr>
        <p:spPr>
          <a:xfrm>
            <a:off x="1152604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22"/>
          <p:cNvSpPr/>
          <p:nvPr/>
        </p:nvSpPr>
        <p:spPr>
          <a:xfrm>
            <a:off x="175883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22"/>
          <p:cNvSpPr/>
          <p:nvPr/>
        </p:nvSpPr>
        <p:spPr>
          <a:xfrm>
            <a:off x="54638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22"/>
          <p:cNvSpPr txBox="1"/>
          <p:nvPr/>
        </p:nvSpPr>
        <p:spPr>
          <a:xfrm>
            <a:off x="1927670" y="327100"/>
            <a:ext cx="134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25" lIns="76225" spcFirstLastPara="1" rIns="76225" wrap="square" tIns="76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6" name="Google Shape;1576;p122"/>
          <p:cNvSpPr/>
          <p:nvPr/>
        </p:nvSpPr>
        <p:spPr>
          <a:xfrm>
            <a:off x="2148955" y="723696"/>
            <a:ext cx="5946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7" name="Google Shape;1577;p122"/>
          <p:cNvSpPr/>
          <p:nvPr/>
        </p:nvSpPr>
        <p:spPr>
          <a:xfrm>
            <a:off x="2738186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8" name="Google Shape;1578;p122"/>
          <p:cNvSpPr/>
          <p:nvPr/>
        </p:nvSpPr>
        <p:spPr>
          <a:xfrm>
            <a:off x="3367063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9" name="Google Shape;1579;p122"/>
          <p:cNvSpPr/>
          <p:nvPr/>
        </p:nvSpPr>
        <p:spPr>
          <a:xfrm>
            <a:off x="4008875" y="723696"/>
            <a:ext cx="6708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250"/>
          </a:p>
        </p:txBody>
      </p:sp>
      <p:pic>
        <p:nvPicPr>
          <p:cNvPr id="1580" name="Google Shape;158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7325" y="3275675"/>
            <a:ext cx="3546150" cy="17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22"/>
          <p:cNvSpPr/>
          <p:nvPr/>
        </p:nvSpPr>
        <p:spPr>
          <a:xfrm>
            <a:off x="5323575" y="4487975"/>
            <a:ext cx="3400200" cy="554700"/>
          </a:xfrm>
          <a:prstGeom prst="roundRect">
            <a:avLst>
              <a:gd fmla="val 16667" name="adj"/>
            </a:avLst>
          </a:prstGeom>
          <a:solidFill>
            <a:srgbClr val="EFC507">
              <a:alpha val="27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2" name="Google Shape;1582;p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6996" y="4444225"/>
            <a:ext cx="1345200" cy="56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3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88" name="Google Shape;158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23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23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1" name="Google Shape;1591;p123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2" name="Google Shape;1592;p123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3" name="Google Shape;1593;p123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rgbClr val="FFE59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4" name="Google Shape;1594;p123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5" name="Google Shape;1595;p123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6" name="Google Shape;1596;p123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7" name="Google Shape;1597;p123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8" name="Google Shape;1598;p123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9" name="Google Shape;1599;p123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0" name="Google Shape;1600;p123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1" name="Google Shape;1601;p123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2" name="Google Shape;1602;p123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3" name="Google Shape;1603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5" name="Google Shape;1605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6" name="Google Shape;1606;p123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23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23"/>
          <p:cNvSpPr/>
          <p:nvPr/>
        </p:nvSpPr>
        <p:spPr>
          <a:xfrm>
            <a:off x="5226276" y="2640125"/>
            <a:ext cx="5295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9" name="Google Shape;1609;p123"/>
          <p:cNvSpPr/>
          <p:nvPr/>
        </p:nvSpPr>
        <p:spPr>
          <a:xfrm>
            <a:off x="5755775" y="2640125"/>
            <a:ext cx="597900" cy="4464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0" name="Google Shape;1610;p123"/>
          <p:cNvSpPr/>
          <p:nvPr/>
        </p:nvSpPr>
        <p:spPr>
          <a:xfrm>
            <a:off x="6351875" y="2640125"/>
            <a:ext cx="5979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1" name="Google Shape;1611;p123"/>
          <p:cNvSpPr/>
          <p:nvPr/>
        </p:nvSpPr>
        <p:spPr>
          <a:xfrm>
            <a:off x="81221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612" name="Google Shape;1612;p123"/>
          <p:cNvSpPr/>
          <p:nvPr/>
        </p:nvSpPr>
        <p:spPr>
          <a:xfrm>
            <a:off x="69425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3" name="Google Shape;1613;p123"/>
          <p:cNvSpPr/>
          <p:nvPr/>
        </p:nvSpPr>
        <p:spPr>
          <a:xfrm>
            <a:off x="7524260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4" name="Google Shape;1614;p123"/>
          <p:cNvSpPr txBox="1"/>
          <p:nvPr/>
        </p:nvSpPr>
        <p:spPr>
          <a:xfrm>
            <a:off x="4581575" y="2640125"/>
            <a:ext cx="59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fft bin indices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15" name="Google Shape;1615;p123"/>
          <p:cNvSpPr/>
          <p:nvPr/>
        </p:nvSpPr>
        <p:spPr>
          <a:xfrm>
            <a:off x="1152604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23"/>
          <p:cNvSpPr/>
          <p:nvPr/>
        </p:nvSpPr>
        <p:spPr>
          <a:xfrm>
            <a:off x="175883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23"/>
          <p:cNvSpPr/>
          <p:nvPr/>
        </p:nvSpPr>
        <p:spPr>
          <a:xfrm>
            <a:off x="54638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23"/>
          <p:cNvSpPr txBox="1"/>
          <p:nvPr/>
        </p:nvSpPr>
        <p:spPr>
          <a:xfrm>
            <a:off x="1927670" y="327100"/>
            <a:ext cx="134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25" lIns="76225" spcFirstLastPara="1" rIns="76225" wrap="square" tIns="76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9" name="Google Shape;1619;p123"/>
          <p:cNvSpPr/>
          <p:nvPr/>
        </p:nvSpPr>
        <p:spPr>
          <a:xfrm>
            <a:off x="2148955" y="723696"/>
            <a:ext cx="5946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0" name="Google Shape;1620;p123"/>
          <p:cNvSpPr/>
          <p:nvPr/>
        </p:nvSpPr>
        <p:spPr>
          <a:xfrm>
            <a:off x="2738186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Google Shape;1621;p123"/>
          <p:cNvSpPr/>
          <p:nvPr/>
        </p:nvSpPr>
        <p:spPr>
          <a:xfrm>
            <a:off x="3367063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2" name="Google Shape;1622;p123"/>
          <p:cNvSpPr/>
          <p:nvPr/>
        </p:nvSpPr>
        <p:spPr>
          <a:xfrm>
            <a:off x="4008875" y="723696"/>
            <a:ext cx="6708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250"/>
          </a:p>
        </p:txBody>
      </p:sp>
      <p:pic>
        <p:nvPicPr>
          <p:cNvPr id="1623" name="Google Shape;1623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7325" y="3275675"/>
            <a:ext cx="3546150" cy="17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23"/>
          <p:cNvSpPr/>
          <p:nvPr/>
        </p:nvSpPr>
        <p:spPr>
          <a:xfrm>
            <a:off x="5323575" y="4487975"/>
            <a:ext cx="3400200" cy="554700"/>
          </a:xfrm>
          <a:prstGeom prst="roundRect">
            <a:avLst>
              <a:gd fmla="val 16667" name="adj"/>
            </a:avLst>
          </a:prstGeom>
          <a:solidFill>
            <a:srgbClr val="EFC507">
              <a:alpha val="27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5" name="Google Shape;1625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4150" y="4504563"/>
            <a:ext cx="1297725" cy="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24"/>
          <p:cNvSpPr txBox="1"/>
          <p:nvPr/>
        </p:nvSpPr>
        <p:spPr>
          <a:xfrm>
            <a:off x="0" y="152700"/>
            <a:ext cx="1758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Mel-filterbanks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631" name="Google Shape;163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3" y="1280125"/>
            <a:ext cx="1345349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24"/>
          <p:cNvPicPr preferRelativeResize="0"/>
          <p:nvPr/>
        </p:nvPicPr>
        <p:blipFill rotWithShape="1">
          <a:blip r:embed="rId4">
            <a:alphaModFix/>
          </a:blip>
          <a:srcRect b="16624" l="29763" r="31330" t="0"/>
          <a:stretch/>
        </p:blipFill>
        <p:spPr>
          <a:xfrm>
            <a:off x="329613" y="821000"/>
            <a:ext cx="1250500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24"/>
          <p:cNvSpPr txBox="1"/>
          <p:nvPr/>
        </p:nvSpPr>
        <p:spPr>
          <a:xfrm>
            <a:off x="5474850" y="130950"/>
            <a:ext cx="28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Let’s create a filter bank.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4" name="Google Shape;1634;p124"/>
          <p:cNvSpPr/>
          <p:nvPr/>
        </p:nvSpPr>
        <p:spPr>
          <a:xfrm>
            <a:off x="5226264" y="13999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5" name="Google Shape;1635;p124"/>
          <p:cNvSpPr/>
          <p:nvPr/>
        </p:nvSpPr>
        <p:spPr>
          <a:xfrm>
            <a:off x="57557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6" name="Google Shape;1636;p124"/>
          <p:cNvSpPr/>
          <p:nvPr/>
        </p:nvSpPr>
        <p:spPr>
          <a:xfrm>
            <a:off x="6351863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7" name="Google Shape;1637;p124"/>
          <p:cNvSpPr/>
          <p:nvPr/>
        </p:nvSpPr>
        <p:spPr>
          <a:xfrm>
            <a:off x="81221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8" name="Google Shape;1638;p124"/>
          <p:cNvSpPr/>
          <p:nvPr/>
        </p:nvSpPr>
        <p:spPr>
          <a:xfrm>
            <a:off x="6942559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9" name="Google Shape;1639;p124"/>
          <p:cNvSpPr/>
          <p:nvPr/>
        </p:nvSpPr>
        <p:spPr>
          <a:xfrm>
            <a:off x="7524247" y="13999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0" name="Google Shape;1640;p124"/>
          <p:cNvSpPr/>
          <p:nvPr/>
        </p:nvSpPr>
        <p:spPr>
          <a:xfrm>
            <a:off x="5226264" y="1846350"/>
            <a:ext cx="5295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1" name="Google Shape;1641;p124"/>
          <p:cNvSpPr/>
          <p:nvPr/>
        </p:nvSpPr>
        <p:spPr>
          <a:xfrm>
            <a:off x="57557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2" name="Google Shape;1642;p124"/>
          <p:cNvSpPr/>
          <p:nvPr/>
        </p:nvSpPr>
        <p:spPr>
          <a:xfrm>
            <a:off x="6351863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3" name="Google Shape;1643;p124"/>
          <p:cNvSpPr/>
          <p:nvPr/>
        </p:nvSpPr>
        <p:spPr>
          <a:xfrm>
            <a:off x="81221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4" name="Google Shape;1644;p124"/>
          <p:cNvSpPr/>
          <p:nvPr/>
        </p:nvSpPr>
        <p:spPr>
          <a:xfrm>
            <a:off x="6942559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5" name="Google Shape;1645;p124"/>
          <p:cNvSpPr/>
          <p:nvPr/>
        </p:nvSpPr>
        <p:spPr>
          <a:xfrm>
            <a:off x="7524247" y="1846350"/>
            <a:ext cx="597900" cy="446400"/>
          </a:xfrm>
          <a:prstGeom prst="rect">
            <a:avLst/>
          </a:prstGeom>
          <a:solidFill>
            <a:schemeClr val="lt2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6" name="Google Shape;164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2850"/>
            <a:ext cx="4335549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00" y="1649675"/>
            <a:ext cx="1345349" cy="446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8" name="Google Shape;1648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708" y="578150"/>
            <a:ext cx="1040737" cy="554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9" name="Google Shape;1649;p124"/>
          <p:cNvSpPr/>
          <p:nvPr/>
        </p:nvSpPr>
        <p:spPr>
          <a:xfrm>
            <a:off x="5121875" y="1391350"/>
            <a:ext cx="39600" cy="901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24"/>
          <p:cNvSpPr/>
          <p:nvPr/>
        </p:nvSpPr>
        <p:spPr>
          <a:xfrm rot="5400000">
            <a:off x="6951075" y="-482308"/>
            <a:ext cx="48000" cy="3497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24"/>
          <p:cNvSpPr/>
          <p:nvPr/>
        </p:nvSpPr>
        <p:spPr>
          <a:xfrm>
            <a:off x="5226276" y="2640125"/>
            <a:ext cx="5295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2" name="Google Shape;1652;p124"/>
          <p:cNvSpPr/>
          <p:nvPr/>
        </p:nvSpPr>
        <p:spPr>
          <a:xfrm>
            <a:off x="5755775" y="2640125"/>
            <a:ext cx="597900" cy="446400"/>
          </a:xfrm>
          <a:prstGeom prst="rect">
            <a:avLst/>
          </a:prstGeom>
          <a:solidFill>
            <a:srgbClr val="FF0000">
              <a:alpha val="1955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3" name="Google Shape;1653;p124"/>
          <p:cNvSpPr/>
          <p:nvPr/>
        </p:nvSpPr>
        <p:spPr>
          <a:xfrm>
            <a:off x="6351875" y="2640125"/>
            <a:ext cx="597900" cy="446400"/>
          </a:xfrm>
          <a:prstGeom prst="rect">
            <a:avLst/>
          </a:prstGeom>
          <a:solidFill>
            <a:srgbClr val="D9D2E9"/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4" name="Google Shape;1654;p124"/>
          <p:cNvSpPr/>
          <p:nvPr/>
        </p:nvSpPr>
        <p:spPr>
          <a:xfrm>
            <a:off x="81221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655" name="Google Shape;1655;p124"/>
          <p:cNvSpPr/>
          <p:nvPr/>
        </p:nvSpPr>
        <p:spPr>
          <a:xfrm>
            <a:off x="6942571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6" name="Google Shape;1656;p124"/>
          <p:cNvSpPr/>
          <p:nvPr/>
        </p:nvSpPr>
        <p:spPr>
          <a:xfrm>
            <a:off x="7524260" y="2640125"/>
            <a:ext cx="597900" cy="446400"/>
          </a:xfrm>
          <a:prstGeom prst="rect">
            <a:avLst/>
          </a:prstGeom>
          <a:solidFill>
            <a:srgbClr val="1C90CF">
              <a:alpha val="25380"/>
            </a:srgbClr>
          </a:solidFill>
          <a:ln cap="flat" cmpd="sng" w="16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750" lIns="161750" spcFirstLastPara="1" rIns="161750" wrap="square" tIns="161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7" name="Google Shape;1657;p124"/>
          <p:cNvSpPr txBox="1"/>
          <p:nvPr/>
        </p:nvSpPr>
        <p:spPr>
          <a:xfrm>
            <a:off x="4581575" y="2640125"/>
            <a:ext cx="59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fft bin indices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58" name="Google Shape;1658;p124"/>
          <p:cNvSpPr/>
          <p:nvPr/>
        </p:nvSpPr>
        <p:spPr>
          <a:xfrm>
            <a:off x="1152604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FF0000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24"/>
          <p:cNvSpPr/>
          <p:nvPr/>
        </p:nvSpPr>
        <p:spPr>
          <a:xfrm>
            <a:off x="175883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24"/>
          <p:cNvSpPr/>
          <p:nvPr/>
        </p:nvSpPr>
        <p:spPr>
          <a:xfrm>
            <a:off x="546386" y="4156579"/>
            <a:ext cx="129600" cy="144000"/>
          </a:xfrm>
          <a:prstGeom prst="roundRect">
            <a:avLst>
              <a:gd fmla="val 16667" name="adj"/>
            </a:avLst>
          </a:prstGeom>
          <a:solidFill>
            <a:srgbClr val="7F1CCF">
              <a:alpha val="2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24"/>
          <p:cNvSpPr txBox="1"/>
          <p:nvPr/>
        </p:nvSpPr>
        <p:spPr>
          <a:xfrm>
            <a:off x="1927670" y="327100"/>
            <a:ext cx="134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25" lIns="76225" spcFirstLastPara="1" rIns="76225" wrap="square" tIns="76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indices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2" name="Google Shape;1662;p124"/>
          <p:cNvSpPr/>
          <p:nvPr/>
        </p:nvSpPr>
        <p:spPr>
          <a:xfrm>
            <a:off x="2148955" y="723696"/>
            <a:ext cx="5946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3" name="Google Shape;1663;p124"/>
          <p:cNvSpPr/>
          <p:nvPr/>
        </p:nvSpPr>
        <p:spPr>
          <a:xfrm>
            <a:off x="2738186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4" name="Google Shape;1664;p124"/>
          <p:cNvSpPr/>
          <p:nvPr/>
        </p:nvSpPr>
        <p:spPr>
          <a:xfrm>
            <a:off x="3367063" y="723696"/>
            <a:ext cx="6417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5" name="Google Shape;1665;p124"/>
          <p:cNvSpPr/>
          <p:nvPr/>
        </p:nvSpPr>
        <p:spPr>
          <a:xfrm>
            <a:off x="4008875" y="723696"/>
            <a:ext cx="670800" cy="372300"/>
          </a:xfrm>
          <a:prstGeom prst="rect">
            <a:avLst/>
          </a:prstGeom>
          <a:solidFill>
            <a:srgbClr val="7F1CCF">
              <a:alpha val="25380"/>
            </a:srgbClr>
          </a:solidFill>
          <a:ln cap="flat" cmpd="sng" w="14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850" lIns="134850" spcFirstLastPara="1" rIns="134850" wrap="square" tIns="13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250"/>
          </a:p>
        </p:txBody>
      </p:sp>
      <p:pic>
        <p:nvPicPr>
          <p:cNvPr id="1666" name="Google Shape;1666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7325" y="3275675"/>
            <a:ext cx="3546150" cy="17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